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4"/>
  </p:notesMasterIdLst>
  <p:sldIdLst>
    <p:sldId id="308" r:id="rId2"/>
    <p:sldId id="309"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42" r:id="rId36"/>
    <p:sldId id="343" r:id="rId37"/>
    <p:sldId id="344" r:id="rId38"/>
    <p:sldId id="345" r:id="rId39"/>
    <p:sldId id="346" r:id="rId40"/>
    <p:sldId id="347" r:id="rId41"/>
    <p:sldId id="348" r:id="rId42"/>
    <p:sldId id="349"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Lato" panose="020F0502020204030203" pitchFamily="34" charset="0"/>
      <p:regular r:id="rId49"/>
      <p:bold r:id="rId50"/>
      <p:italic r:id="rId51"/>
      <p:boldItalic r:id="rId52"/>
    </p:embeddedFont>
    <p:embeddedFont>
      <p:font typeface="Nunito"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27f93c291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27f93c291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27f93c291d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27f93c291d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500"/>
              </a:spcBef>
              <a:spcAft>
                <a:spcPts val="0"/>
              </a:spcAft>
              <a:buClr>
                <a:schemeClr val="dk1"/>
              </a:buClr>
              <a:buSzPts val="1200"/>
              <a:buFont typeface="Calibri"/>
              <a:buAutoNum type="arabicPeriod"/>
            </a:pPr>
            <a:r>
              <a:rPr lang="fr" sz="1200">
                <a:solidFill>
                  <a:schemeClr val="dk1"/>
                </a:solidFill>
                <a:latin typeface="Calibri"/>
                <a:ea typeface="Calibri"/>
                <a:cs typeface="Calibri"/>
                <a:sym typeface="Calibri"/>
              </a:rPr>
              <a:t>Collecte et gestion des données : Les Systèmes d'informations industriels collectent et gèrent une multitude de données provenant de différentes sources au sein d'une entreprise industrielle. Cela inclut les données opérationnelles telles que les données de production, les données de qualité, les données logistiques, ainsi que les données issues des équipements industriels et des capteurs. Ces données sont ensuite structurées, stockées et traitées pour permettre une prise de décision éclairée.</a:t>
            </a:r>
            <a:endParaRPr>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27f93c291da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27f93c291da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27f93c291da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27f93c291da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Data Manager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280bab5a6a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280bab5a6a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27f93c291da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27f93c291da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7f93c291d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7f93c291d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7f93c291da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27f93c291d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27f93c291da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27f93c291da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27f93c291d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27f93c291d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27f93c291da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27f93c291da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7f93c291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7f93c291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7f93c291da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27f93c291d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27f93c291da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27f93c291da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7f93c291da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27f93c291da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27f93c291d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27f93c291d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27f93c291da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27f93c291da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27f93c291da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27f93c291d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7f93c291da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27f93c291da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280bab5a6a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280bab5a6a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7f93c291da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27f93c291d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280bab5a6a7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280bab5a6a7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7f93c291d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7f93c291d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27f93c291da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27f93c291da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7f93c291da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27f93c291da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27f93c291da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27f93c291d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7f93c291da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27f93c291d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27f93c291da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27f93c291da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27f93c291da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27f93c291d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280bab5a6a7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280bab5a6a7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27f93c291da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27f93c291da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27f93c291da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27f93c291da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280bab5a6a7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280bab5a6a7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7f93c291d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7f93c291d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80bab5a6a7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280bab5a6a7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27f93c291da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27f93c291da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7f93c291da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7f93c291da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27f93c291d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27f93c291d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7f93c291d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7f93c291d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27f93c291d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27f93c291d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27f93c291d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27f93c291d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7f93c291d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7f93c291d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vt8PyQ2PGx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cnil.fr/fr/reglement-europeen-protection-donne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il.fr/fr/la-loi-informatique-et-liberte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itgovernance.eu/fr-fr/iso-27001-fr#:~:text=La%20norme%20ISO%2FIEC%2027001,%2D%20Information%20security%20management%20system)."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Le-Minh-Phuc/GouvernanceIT"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s://www.scriptol.fr/programmation/liste-langages-programmation.ph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8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a:t>Cours 2 : La donnée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91"/>
          <p:cNvSpPr/>
          <p:nvPr/>
        </p:nvSpPr>
        <p:spPr>
          <a:xfrm>
            <a:off x="3714725" y="3608450"/>
            <a:ext cx="3663600" cy="1223400"/>
          </a:xfrm>
          <a:prstGeom prst="roundRect">
            <a:avLst>
              <a:gd name="adj" fmla="val 16667"/>
            </a:avLst>
          </a:prstGeom>
          <a:noFill/>
          <a:ln w="19050" cap="flat" cmpd="sng">
            <a:solidFill>
              <a:srgbClr val="0000FF"/>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1"/>
          <p:cNvSpPr/>
          <p:nvPr/>
        </p:nvSpPr>
        <p:spPr>
          <a:xfrm>
            <a:off x="3714725" y="2341925"/>
            <a:ext cx="3663600" cy="1223400"/>
          </a:xfrm>
          <a:prstGeom prst="roundRect">
            <a:avLst>
              <a:gd name="adj" fmla="val 16667"/>
            </a:avLst>
          </a:prstGeom>
          <a:noFill/>
          <a:ln w="19050" cap="flat" cmpd="sng">
            <a:solidFill>
              <a:srgbClr val="FF99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1"/>
          <p:cNvSpPr/>
          <p:nvPr/>
        </p:nvSpPr>
        <p:spPr>
          <a:xfrm>
            <a:off x="1597075" y="1596500"/>
            <a:ext cx="1704300" cy="2520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300"/>
              <a:t>Données RH</a:t>
            </a:r>
            <a:endParaRPr sz="1300"/>
          </a:p>
        </p:txBody>
      </p:sp>
      <p:sp>
        <p:nvSpPr>
          <p:cNvPr id="1260" name="Google Shape;1260;p91"/>
          <p:cNvSpPr txBox="1">
            <a:spLocks noGrp="1"/>
          </p:cNvSpPr>
          <p:nvPr>
            <p:ph type="title"/>
          </p:nvPr>
        </p:nvSpPr>
        <p:spPr>
          <a:xfrm>
            <a:off x="209550" y="2360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Rappel : Les processus liés aux données</a:t>
            </a:r>
            <a:endParaRPr/>
          </a:p>
        </p:txBody>
      </p:sp>
      <p:sp>
        <p:nvSpPr>
          <p:cNvPr id="1261" name="Google Shape;1261;p91"/>
          <p:cNvSpPr/>
          <p:nvPr/>
        </p:nvSpPr>
        <p:spPr>
          <a:xfrm>
            <a:off x="3153450" y="890000"/>
            <a:ext cx="2837100" cy="469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Collecte et gestion des données</a:t>
            </a:r>
            <a:endParaRPr/>
          </a:p>
        </p:txBody>
      </p:sp>
      <p:sp>
        <p:nvSpPr>
          <p:cNvPr id="1262" name="Google Shape;1262;p91"/>
          <p:cNvSpPr/>
          <p:nvPr/>
        </p:nvSpPr>
        <p:spPr>
          <a:xfrm>
            <a:off x="285750" y="2898175"/>
            <a:ext cx="762600" cy="4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“Data”</a:t>
            </a:r>
            <a:endParaRPr/>
          </a:p>
        </p:txBody>
      </p:sp>
      <p:sp>
        <p:nvSpPr>
          <p:cNvPr id="1263" name="Google Shape;1263;p91"/>
          <p:cNvSpPr/>
          <p:nvPr/>
        </p:nvSpPr>
        <p:spPr>
          <a:xfrm>
            <a:off x="1745125" y="2270650"/>
            <a:ext cx="14082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Données de paie</a:t>
            </a:r>
            <a:endParaRPr sz="1300"/>
          </a:p>
        </p:txBody>
      </p:sp>
      <p:sp>
        <p:nvSpPr>
          <p:cNvPr id="1264" name="Google Shape;1264;p91"/>
          <p:cNvSpPr/>
          <p:nvPr/>
        </p:nvSpPr>
        <p:spPr>
          <a:xfrm>
            <a:off x="1745250" y="2729200"/>
            <a:ext cx="14082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Données du personnel</a:t>
            </a:r>
            <a:endParaRPr sz="1300"/>
          </a:p>
        </p:txBody>
      </p:sp>
      <p:sp>
        <p:nvSpPr>
          <p:cNvPr id="1265" name="Google Shape;1265;p91"/>
          <p:cNvSpPr/>
          <p:nvPr/>
        </p:nvSpPr>
        <p:spPr>
          <a:xfrm>
            <a:off x="1745225" y="3187750"/>
            <a:ext cx="14082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Taux de satisfaction</a:t>
            </a:r>
            <a:endParaRPr sz="1300"/>
          </a:p>
        </p:txBody>
      </p:sp>
      <p:sp>
        <p:nvSpPr>
          <p:cNvPr id="1266" name="Google Shape;1266;p91"/>
          <p:cNvSpPr/>
          <p:nvPr/>
        </p:nvSpPr>
        <p:spPr>
          <a:xfrm>
            <a:off x="1745250" y="3646300"/>
            <a:ext cx="1408200" cy="37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CA / collaborateur</a:t>
            </a:r>
            <a:endParaRPr sz="1300"/>
          </a:p>
        </p:txBody>
      </p:sp>
      <p:sp>
        <p:nvSpPr>
          <p:cNvPr id="1267" name="Google Shape;1267;p91"/>
          <p:cNvSpPr/>
          <p:nvPr/>
        </p:nvSpPr>
        <p:spPr>
          <a:xfrm>
            <a:off x="4036688" y="1812300"/>
            <a:ext cx="1185000" cy="3348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Structuration</a:t>
            </a:r>
            <a:endParaRPr sz="1300"/>
          </a:p>
        </p:txBody>
      </p:sp>
      <p:sp>
        <p:nvSpPr>
          <p:cNvPr id="1268" name="Google Shape;1268;p91"/>
          <p:cNvSpPr/>
          <p:nvPr/>
        </p:nvSpPr>
        <p:spPr>
          <a:xfrm>
            <a:off x="5569225" y="1812300"/>
            <a:ext cx="1084800" cy="3348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Stockage</a:t>
            </a:r>
            <a:endParaRPr sz="1300"/>
          </a:p>
        </p:txBody>
      </p:sp>
      <p:sp>
        <p:nvSpPr>
          <p:cNvPr id="1269" name="Google Shape;1269;p91"/>
          <p:cNvSpPr/>
          <p:nvPr/>
        </p:nvSpPr>
        <p:spPr>
          <a:xfrm>
            <a:off x="5463625" y="2449813"/>
            <a:ext cx="1296000" cy="3348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Traitement</a:t>
            </a:r>
            <a:endParaRPr sz="1300"/>
          </a:p>
        </p:txBody>
      </p:sp>
      <p:sp>
        <p:nvSpPr>
          <p:cNvPr id="1270" name="Google Shape;1270;p91"/>
          <p:cNvSpPr/>
          <p:nvPr/>
        </p:nvSpPr>
        <p:spPr>
          <a:xfrm>
            <a:off x="5029575" y="3087338"/>
            <a:ext cx="550800" cy="33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KPI</a:t>
            </a:r>
            <a:endParaRPr sz="1300"/>
          </a:p>
        </p:txBody>
      </p:sp>
      <p:sp>
        <p:nvSpPr>
          <p:cNvPr id="1271" name="Google Shape;1271;p91"/>
          <p:cNvSpPr/>
          <p:nvPr/>
        </p:nvSpPr>
        <p:spPr>
          <a:xfrm>
            <a:off x="4862825" y="3927550"/>
            <a:ext cx="2449200" cy="469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Prise de décision</a:t>
            </a:r>
            <a:endParaRPr sz="1300"/>
          </a:p>
        </p:txBody>
      </p:sp>
      <p:cxnSp>
        <p:nvCxnSpPr>
          <p:cNvPr id="1272" name="Google Shape;1272;p91"/>
          <p:cNvCxnSpPr>
            <a:stCxn id="1262" idx="3"/>
            <a:endCxn id="1263" idx="1"/>
          </p:cNvCxnSpPr>
          <p:nvPr/>
        </p:nvCxnSpPr>
        <p:spPr>
          <a:xfrm rot="10800000" flipH="1">
            <a:off x="1048350" y="2459425"/>
            <a:ext cx="696900" cy="673500"/>
          </a:xfrm>
          <a:prstGeom prst="curvedConnector3">
            <a:avLst>
              <a:gd name="adj1" fmla="val 49991"/>
            </a:avLst>
          </a:prstGeom>
          <a:noFill/>
          <a:ln w="9525" cap="flat" cmpd="sng">
            <a:solidFill>
              <a:schemeClr val="dk2"/>
            </a:solidFill>
            <a:prstDash val="solid"/>
            <a:round/>
            <a:headEnd type="none" w="med" len="med"/>
            <a:tailEnd type="stealth" w="med" len="med"/>
          </a:ln>
        </p:spPr>
      </p:cxnSp>
      <p:cxnSp>
        <p:nvCxnSpPr>
          <p:cNvPr id="1273" name="Google Shape;1273;p91"/>
          <p:cNvCxnSpPr>
            <a:stCxn id="1262" idx="3"/>
            <a:endCxn id="1264" idx="1"/>
          </p:cNvCxnSpPr>
          <p:nvPr/>
        </p:nvCxnSpPr>
        <p:spPr>
          <a:xfrm rot="10800000" flipH="1">
            <a:off x="1048350" y="2918125"/>
            <a:ext cx="696900" cy="2148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274" name="Google Shape;1274;p91"/>
          <p:cNvCxnSpPr>
            <a:stCxn id="1262" idx="3"/>
            <a:endCxn id="1265" idx="1"/>
          </p:cNvCxnSpPr>
          <p:nvPr/>
        </p:nvCxnSpPr>
        <p:spPr>
          <a:xfrm>
            <a:off x="1048350" y="3132925"/>
            <a:ext cx="696900" cy="243600"/>
          </a:xfrm>
          <a:prstGeom prst="curvedConnector3">
            <a:avLst>
              <a:gd name="adj1" fmla="val 49998"/>
            </a:avLst>
          </a:prstGeom>
          <a:noFill/>
          <a:ln w="9525" cap="flat" cmpd="sng">
            <a:solidFill>
              <a:schemeClr val="dk2"/>
            </a:solidFill>
            <a:prstDash val="solid"/>
            <a:round/>
            <a:headEnd type="none" w="med" len="med"/>
            <a:tailEnd type="stealth" w="med" len="med"/>
          </a:ln>
        </p:spPr>
      </p:cxnSp>
      <p:cxnSp>
        <p:nvCxnSpPr>
          <p:cNvPr id="1275" name="Google Shape;1275;p91"/>
          <p:cNvCxnSpPr>
            <a:stCxn id="1262" idx="3"/>
            <a:endCxn id="1266" idx="1"/>
          </p:cNvCxnSpPr>
          <p:nvPr/>
        </p:nvCxnSpPr>
        <p:spPr>
          <a:xfrm>
            <a:off x="1048350" y="3132925"/>
            <a:ext cx="696900" cy="7023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276" name="Google Shape;1276;p91"/>
          <p:cNvCxnSpPr>
            <a:stCxn id="1263" idx="3"/>
            <a:endCxn id="1267" idx="2"/>
          </p:cNvCxnSpPr>
          <p:nvPr/>
        </p:nvCxnSpPr>
        <p:spPr>
          <a:xfrm rot="10800000" flipH="1">
            <a:off x="3153325" y="1979800"/>
            <a:ext cx="883500" cy="479700"/>
          </a:xfrm>
          <a:prstGeom prst="curvedConnector3">
            <a:avLst>
              <a:gd name="adj1" fmla="val 49992"/>
            </a:avLst>
          </a:prstGeom>
          <a:noFill/>
          <a:ln w="9525" cap="flat" cmpd="sng">
            <a:solidFill>
              <a:schemeClr val="dk2"/>
            </a:solidFill>
            <a:prstDash val="solid"/>
            <a:round/>
            <a:headEnd type="none" w="med" len="med"/>
            <a:tailEnd type="stealth" w="med" len="med"/>
          </a:ln>
        </p:spPr>
      </p:cxnSp>
      <p:cxnSp>
        <p:nvCxnSpPr>
          <p:cNvPr id="1277" name="Google Shape;1277;p91"/>
          <p:cNvCxnSpPr>
            <a:stCxn id="1264" idx="3"/>
            <a:endCxn id="1267" idx="2"/>
          </p:cNvCxnSpPr>
          <p:nvPr/>
        </p:nvCxnSpPr>
        <p:spPr>
          <a:xfrm rot="10800000" flipH="1">
            <a:off x="3153450" y="1979650"/>
            <a:ext cx="883200" cy="9384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278" name="Google Shape;1278;p91"/>
          <p:cNvCxnSpPr>
            <a:stCxn id="1265" idx="3"/>
            <a:endCxn id="1267" idx="2"/>
          </p:cNvCxnSpPr>
          <p:nvPr/>
        </p:nvCxnSpPr>
        <p:spPr>
          <a:xfrm rot="10800000" flipH="1">
            <a:off x="3153425" y="1979800"/>
            <a:ext cx="883200" cy="1396800"/>
          </a:xfrm>
          <a:prstGeom prst="curvedConnector3">
            <a:avLst>
              <a:gd name="adj1" fmla="val 50004"/>
            </a:avLst>
          </a:prstGeom>
          <a:noFill/>
          <a:ln w="9525" cap="flat" cmpd="sng">
            <a:solidFill>
              <a:schemeClr val="dk2"/>
            </a:solidFill>
            <a:prstDash val="solid"/>
            <a:round/>
            <a:headEnd type="none" w="med" len="med"/>
            <a:tailEnd type="stealth" w="med" len="med"/>
          </a:ln>
        </p:spPr>
      </p:cxnSp>
      <p:cxnSp>
        <p:nvCxnSpPr>
          <p:cNvPr id="1279" name="Google Shape;1279;p91"/>
          <p:cNvCxnSpPr>
            <a:stCxn id="1266" idx="3"/>
            <a:endCxn id="1267" idx="2"/>
          </p:cNvCxnSpPr>
          <p:nvPr/>
        </p:nvCxnSpPr>
        <p:spPr>
          <a:xfrm rot="10800000" flipH="1">
            <a:off x="3153450" y="1979650"/>
            <a:ext cx="883200" cy="18555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1280" name="Google Shape;1280;p91"/>
          <p:cNvCxnSpPr>
            <a:stCxn id="1267" idx="0"/>
            <a:endCxn id="1268" idx="2"/>
          </p:cNvCxnSpPr>
          <p:nvPr/>
        </p:nvCxnSpPr>
        <p:spPr>
          <a:xfrm>
            <a:off x="5221688" y="1979700"/>
            <a:ext cx="347400" cy="0"/>
          </a:xfrm>
          <a:prstGeom prst="straightConnector1">
            <a:avLst/>
          </a:prstGeom>
          <a:noFill/>
          <a:ln w="9525" cap="flat" cmpd="sng">
            <a:solidFill>
              <a:schemeClr val="dk2"/>
            </a:solidFill>
            <a:prstDash val="solid"/>
            <a:round/>
            <a:headEnd type="none" w="med" len="med"/>
            <a:tailEnd type="triangle" w="med" len="med"/>
          </a:ln>
        </p:spPr>
      </p:cxnSp>
      <p:cxnSp>
        <p:nvCxnSpPr>
          <p:cNvPr id="1281" name="Google Shape;1281;p91"/>
          <p:cNvCxnSpPr>
            <a:stCxn id="1268" idx="1"/>
            <a:endCxn id="1269" idx="3"/>
          </p:cNvCxnSpPr>
          <p:nvPr/>
        </p:nvCxnSpPr>
        <p:spPr>
          <a:xfrm>
            <a:off x="6111625" y="2147100"/>
            <a:ext cx="0" cy="302700"/>
          </a:xfrm>
          <a:prstGeom prst="straightConnector1">
            <a:avLst/>
          </a:prstGeom>
          <a:noFill/>
          <a:ln w="9525" cap="flat" cmpd="sng">
            <a:solidFill>
              <a:schemeClr val="dk2"/>
            </a:solidFill>
            <a:prstDash val="solid"/>
            <a:round/>
            <a:headEnd type="none" w="med" len="med"/>
            <a:tailEnd type="triangle" w="med" len="med"/>
          </a:ln>
        </p:spPr>
      </p:cxnSp>
      <p:sp>
        <p:nvSpPr>
          <p:cNvPr id="1282" name="Google Shape;1282;p91"/>
          <p:cNvSpPr/>
          <p:nvPr/>
        </p:nvSpPr>
        <p:spPr>
          <a:xfrm>
            <a:off x="5836225" y="3087338"/>
            <a:ext cx="550800" cy="33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KPI</a:t>
            </a:r>
            <a:endParaRPr sz="1300"/>
          </a:p>
        </p:txBody>
      </p:sp>
      <p:sp>
        <p:nvSpPr>
          <p:cNvPr id="1283" name="Google Shape;1283;p91"/>
          <p:cNvSpPr/>
          <p:nvPr/>
        </p:nvSpPr>
        <p:spPr>
          <a:xfrm>
            <a:off x="6642875" y="3087338"/>
            <a:ext cx="550800" cy="3348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t>KPI</a:t>
            </a:r>
            <a:endParaRPr sz="1300"/>
          </a:p>
        </p:txBody>
      </p:sp>
      <p:sp>
        <p:nvSpPr>
          <p:cNvPr id="1284" name="Google Shape;1284;p91"/>
          <p:cNvSpPr/>
          <p:nvPr/>
        </p:nvSpPr>
        <p:spPr>
          <a:xfrm>
            <a:off x="3714750" y="1415688"/>
            <a:ext cx="3663600" cy="883200"/>
          </a:xfrm>
          <a:prstGeom prst="roundRect">
            <a:avLst>
              <a:gd name="adj" fmla="val 16667"/>
            </a:avLst>
          </a:prstGeom>
          <a:noFill/>
          <a:ln w="19050" cap="flat" cmpd="sng">
            <a:solidFill>
              <a:srgbClr val="FF0000"/>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5" name="Google Shape;1285;p91"/>
          <p:cNvCxnSpPr>
            <a:stCxn id="1269" idx="1"/>
            <a:endCxn id="1270" idx="0"/>
          </p:cNvCxnSpPr>
          <p:nvPr/>
        </p:nvCxnSpPr>
        <p:spPr>
          <a:xfrm flipH="1">
            <a:off x="5304925" y="2784613"/>
            <a:ext cx="806700" cy="302700"/>
          </a:xfrm>
          <a:prstGeom prst="straightConnector1">
            <a:avLst/>
          </a:prstGeom>
          <a:noFill/>
          <a:ln w="9525" cap="flat" cmpd="sng">
            <a:solidFill>
              <a:schemeClr val="dk2"/>
            </a:solidFill>
            <a:prstDash val="solid"/>
            <a:round/>
            <a:headEnd type="none" w="med" len="med"/>
            <a:tailEnd type="triangle" w="med" len="med"/>
          </a:ln>
        </p:spPr>
      </p:cxnSp>
      <p:cxnSp>
        <p:nvCxnSpPr>
          <p:cNvPr id="1286" name="Google Shape;1286;p91"/>
          <p:cNvCxnSpPr>
            <a:stCxn id="1269" idx="1"/>
            <a:endCxn id="1282" idx="0"/>
          </p:cNvCxnSpPr>
          <p:nvPr/>
        </p:nvCxnSpPr>
        <p:spPr>
          <a:xfrm>
            <a:off x="6111625" y="2784613"/>
            <a:ext cx="0" cy="302700"/>
          </a:xfrm>
          <a:prstGeom prst="straightConnector1">
            <a:avLst/>
          </a:prstGeom>
          <a:noFill/>
          <a:ln w="9525" cap="flat" cmpd="sng">
            <a:solidFill>
              <a:schemeClr val="dk2"/>
            </a:solidFill>
            <a:prstDash val="solid"/>
            <a:round/>
            <a:headEnd type="none" w="med" len="med"/>
            <a:tailEnd type="triangle" w="med" len="med"/>
          </a:ln>
        </p:spPr>
      </p:cxnSp>
      <p:cxnSp>
        <p:nvCxnSpPr>
          <p:cNvPr id="1287" name="Google Shape;1287;p91"/>
          <p:cNvCxnSpPr>
            <a:stCxn id="1269" idx="1"/>
            <a:endCxn id="1283" idx="0"/>
          </p:cNvCxnSpPr>
          <p:nvPr/>
        </p:nvCxnSpPr>
        <p:spPr>
          <a:xfrm>
            <a:off x="6111625" y="2784613"/>
            <a:ext cx="806700" cy="302700"/>
          </a:xfrm>
          <a:prstGeom prst="straightConnector1">
            <a:avLst/>
          </a:prstGeom>
          <a:noFill/>
          <a:ln w="9525" cap="flat" cmpd="sng">
            <a:solidFill>
              <a:schemeClr val="dk2"/>
            </a:solidFill>
            <a:prstDash val="solid"/>
            <a:round/>
            <a:headEnd type="none" w="med" len="med"/>
            <a:tailEnd type="triangle" w="med" len="med"/>
          </a:ln>
        </p:spPr>
      </p:cxnSp>
      <p:cxnSp>
        <p:nvCxnSpPr>
          <p:cNvPr id="1288" name="Google Shape;1288;p91"/>
          <p:cNvCxnSpPr>
            <a:endCxn id="1271" idx="1"/>
          </p:cNvCxnSpPr>
          <p:nvPr/>
        </p:nvCxnSpPr>
        <p:spPr>
          <a:xfrm flipH="1">
            <a:off x="4862825" y="3422200"/>
            <a:ext cx="1246500" cy="740100"/>
          </a:xfrm>
          <a:prstGeom prst="curvedConnector3">
            <a:avLst>
              <a:gd name="adj1" fmla="val 119103"/>
            </a:avLst>
          </a:prstGeom>
          <a:noFill/>
          <a:ln w="9525" cap="flat" cmpd="sng">
            <a:solidFill>
              <a:schemeClr val="dk2"/>
            </a:solidFill>
            <a:prstDash val="solid"/>
            <a:round/>
            <a:headEnd type="none" w="med" len="med"/>
            <a:tailEnd type="triangle" w="med" len="med"/>
          </a:ln>
        </p:spPr>
      </p:cxnSp>
      <p:sp>
        <p:nvSpPr>
          <p:cNvPr id="1289" name="Google Shape;1289;p91"/>
          <p:cNvSpPr txBox="1"/>
          <p:nvPr/>
        </p:nvSpPr>
        <p:spPr>
          <a:xfrm>
            <a:off x="3622877" y="1324568"/>
            <a:ext cx="156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Calibri"/>
                <a:ea typeface="Calibri"/>
                <a:cs typeface="Calibri"/>
                <a:sym typeface="Calibri"/>
              </a:rPr>
              <a:t>Organisationnel</a:t>
            </a:r>
            <a:endParaRPr b="1">
              <a:solidFill>
                <a:srgbClr val="FF0000"/>
              </a:solidFill>
              <a:latin typeface="Calibri"/>
              <a:ea typeface="Calibri"/>
              <a:cs typeface="Calibri"/>
              <a:sym typeface="Calibri"/>
            </a:endParaRPr>
          </a:p>
        </p:txBody>
      </p:sp>
      <p:sp>
        <p:nvSpPr>
          <p:cNvPr id="1290" name="Google Shape;1290;p91"/>
          <p:cNvSpPr txBox="1"/>
          <p:nvPr/>
        </p:nvSpPr>
        <p:spPr>
          <a:xfrm>
            <a:off x="3432129" y="2253252"/>
            <a:ext cx="1569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9900"/>
                </a:solidFill>
                <a:latin typeface="Calibri"/>
                <a:ea typeface="Calibri"/>
                <a:cs typeface="Calibri"/>
                <a:sym typeface="Calibri"/>
              </a:rPr>
              <a:t>Analytique</a:t>
            </a:r>
            <a:endParaRPr b="1">
              <a:solidFill>
                <a:srgbClr val="FF9900"/>
              </a:solidFill>
              <a:latin typeface="Calibri"/>
              <a:ea typeface="Calibri"/>
              <a:cs typeface="Calibri"/>
              <a:sym typeface="Calibri"/>
            </a:endParaRPr>
          </a:p>
        </p:txBody>
      </p:sp>
      <p:sp>
        <p:nvSpPr>
          <p:cNvPr id="1291" name="Google Shape;1291;p91"/>
          <p:cNvSpPr txBox="1"/>
          <p:nvPr/>
        </p:nvSpPr>
        <p:spPr>
          <a:xfrm>
            <a:off x="3660474" y="3537555"/>
            <a:ext cx="1296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4A86E8"/>
                </a:solidFill>
                <a:latin typeface="Calibri"/>
                <a:ea typeface="Calibri"/>
                <a:cs typeface="Calibri"/>
                <a:sym typeface="Calibri"/>
              </a:rPr>
              <a:t>Décisionnel</a:t>
            </a:r>
            <a:endParaRPr b="1">
              <a:solidFill>
                <a:srgbClr val="4A86E8"/>
              </a:solidFill>
              <a:latin typeface="Calibri"/>
              <a:ea typeface="Calibri"/>
              <a:cs typeface="Calibri"/>
              <a:sym typeface="Calibri"/>
            </a:endParaRPr>
          </a:p>
        </p:txBody>
      </p:sp>
      <p:sp>
        <p:nvSpPr>
          <p:cNvPr id="1292" name="Google Shape;1292;p91"/>
          <p:cNvSpPr/>
          <p:nvPr/>
        </p:nvSpPr>
        <p:spPr>
          <a:xfrm>
            <a:off x="7511150" y="1359500"/>
            <a:ext cx="204000" cy="34725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1"/>
          <p:cNvSpPr txBox="1"/>
          <p:nvPr/>
        </p:nvSpPr>
        <p:spPr>
          <a:xfrm>
            <a:off x="7715250" y="2895650"/>
            <a:ext cx="100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latin typeface="Calibri"/>
                <a:ea typeface="Calibri"/>
                <a:cs typeface="Calibri"/>
                <a:sym typeface="Calibri"/>
              </a:rPr>
              <a:t>Processus</a:t>
            </a:r>
            <a:endParaRPr b="1">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92"/>
          <p:cNvSpPr txBox="1">
            <a:spLocks noGrp="1"/>
          </p:cNvSpPr>
          <p:nvPr>
            <p:ph type="title"/>
          </p:nvPr>
        </p:nvSpPr>
        <p:spPr>
          <a:xfrm>
            <a:off x="329300" y="408225"/>
            <a:ext cx="8268600" cy="103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sources de données et leur transformation</a:t>
            </a:r>
            <a:endParaRPr/>
          </a:p>
        </p:txBody>
      </p:sp>
      <p:sp>
        <p:nvSpPr>
          <p:cNvPr id="1299" name="Google Shape;1299;p92"/>
          <p:cNvSpPr/>
          <p:nvPr/>
        </p:nvSpPr>
        <p:spPr>
          <a:xfrm>
            <a:off x="362700" y="1047625"/>
            <a:ext cx="8311500" cy="4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Sources de données </a:t>
            </a:r>
            <a:endParaRPr>
              <a:latin typeface="Calibri"/>
              <a:ea typeface="Calibri"/>
              <a:cs typeface="Calibri"/>
              <a:sym typeface="Calibri"/>
            </a:endParaRPr>
          </a:p>
        </p:txBody>
      </p:sp>
      <p:sp>
        <p:nvSpPr>
          <p:cNvPr id="1300" name="Google Shape;1300;p92"/>
          <p:cNvSpPr/>
          <p:nvPr/>
        </p:nvSpPr>
        <p:spPr>
          <a:xfrm>
            <a:off x="362700" y="1630575"/>
            <a:ext cx="2743200" cy="4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Primaire</a:t>
            </a:r>
            <a:endParaRPr>
              <a:latin typeface="Calibri"/>
              <a:ea typeface="Calibri"/>
              <a:cs typeface="Calibri"/>
              <a:sym typeface="Calibri"/>
            </a:endParaRPr>
          </a:p>
        </p:txBody>
      </p:sp>
      <p:sp>
        <p:nvSpPr>
          <p:cNvPr id="1301" name="Google Shape;1301;p92"/>
          <p:cNvSpPr/>
          <p:nvPr/>
        </p:nvSpPr>
        <p:spPr>
          <a:xfrm>
            <a:off x="3146850" y="1630575"/>
            <a:ext cx="2743200" cy="4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Secondaire</a:t>
            </a:r>
            <a:endParaRPr>
              <a:latin typeface="Calibri"/>
              <a:ea typeface="Calibri"/>
              <a:cs typeface="Calibri"/>
              <a:sym typeface="Calibri"/>
            </a:endParaRPr>
          </a:p>
        </p:txBody>
      </p:sp>
      <p:sp>
        <p:nvSpPr>
          <p:cNvPr id="1302" name="Google Shape;1302;p92"/>
          <p:cNvSpPr/>
          <p:nvPr/>
        </p:nvSpPr>
        <p:spPr>
          <a:xfrm>
            <a:off x="5931000" y="1630575"/>
            <a:ext cx="2743200" cy="46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Tertiaire</a:t>
            </a:r>
            <a:endParaRPr>
              <a:latin typeface="Calibri"/>
              <a:ea typeface="Calibri"/>
              <a:cs typeface="Calibri"/>
              <a:sym typeface="Calibri"/>
            </a:endParaRPr>
          </a:p>
        </p:txBody>
      </p:sp>
      <p:sp>
        <p:nvSpPr>
          <p:cNvPr id="1303" name="Google Shape;1303;p92"/>
          <p:cNvSpPr/>
          <p:nvPr/>
        </p:nvSpPr>
        <p:spPr>
          <a:xfrm>
            <a:off x="2134425" y="2291613"/>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304" name="Google Shape;1304;p92"/>
          <p:cNvSpPr/>
          <p:nvPr/>
        </p:nvSpPr>
        <p:spPr>
          <a:xfrm>
            <a:off x="384150" y="3347000"/>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305" name="Google Shape;1305;p92"/>
          <p:cNvSpPr/>
          <p:nvPr/>
        </p:nvSpPr>
        <p:spPr>
          <a:xfrm>
            <a:off x="2138263" y="3701310"/>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306" name="Google Shape;1306;p92"/>
          <p:cNvSpPr/>
          <p:nvPr/>
        </p:nvSpPr>
        <p:spPr>
          <a:xfrm>
            <a:off x="766650" y="3948000"/>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307" name="Google Shape;1307;p92"/>
          <p:cNvSpPr/>
          <p:nvPr/>
        </p:nvSpPr>
        <p:spPr>
          <a:xfrm>
            <a:off x="979050" y="2349713"/>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308" name="Google Shape;1308;p92"/>
          <p:cNvSpPr/>
          <p:nvPr/>
        </p:nvSpPr>
        <p:spPr>
          <a:xfrm>
            <a:off x="2134425" y="4107075"/>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309" name="Google Shape;1309;p92"/>
          <p:cNvSpPr/>
          <p:nvPr/>
        </p:nvSpPr>
        <p:spPr>
          <a:xfrm>
            <a:off x="2134425" y="2750738"/>
            <a:ext cx="625800" cy="3600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Raw Data</a:t>
            </a:r>
            <a:endParaRPr sz="1200">
              <a:latin typeface="Calibri"/>
              <a:ea typeface="Calibri"/>
              <a:cs typeface="Calibri"/>
              <a:sym typeface="Calibri"/>
            </a:endParaRPr>
          </a:p>
        </p:txBody>
      </p:sp>
      <p:sp>
        <p:nvSpPr>
          <p:cNvPr id="1310" name="Google Shape;1310;p92"/>
          <p:cNvSpPr/>
          <p:nvPr/>
        </p:nvSpPr>
        <p:spPr>
          <a:xfrm>
            <a:off x="4012750" y="2487025"/>
            <a:ext cx="857400" cy="404700"/>
          </a:xfrm>
          <a:prstGeom prst="flowChartAlternateProcess">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Processed</a:t>
            </a:r>
            <a:endParaRPr sz="1200">
              <a:latin typeface="Calibri"/>
              <a:ea typeface="Calibri"/>
              <a:cs typeface="Calibri"/>
              <a:sym typeface="Calibri"/>
            </a:endParaRPr>
          </a:p>
          <a:p>
            <a:pPr marL="0" lvl="0" indent="0" algn="ctr" rtl="0">
              <a:spcBef>
                <a:spcPts val="0"/>
              </a:spcBef>
              <a:spcAft>
                <a:spcPts val="0"/>
              </a:spcAft>
              <a:buNone/>
            </a:pPr>
            <a:r>
              <a:rPr lang="fr" sz="1200">
                <a:latin typeface="Calibri"/>
                <a:ea typeface="Calibri"/>
                <a:cs typeface="Calibri"/>
                <a:sym typeface="Calibri"/>
              </a:rPr>
              <a:t>Data</a:t>
            </a:r>
            <a:endParaRPr sz="1200">
              <a:latin typeface="Calibri"/>
              <a:ea typeface="Calibri"/>
              <a:cs typeface="Calibri"/>
              <a:sym typeface="Calibri"/>
            </a:endParaRPr>
          </a:p>
        </p:txBody>
      </p:sp>
      <p:sp>
        <p:nvSpPr>
          <p:cNvPr id="1311" name="Google Shape;1311;p92"/>
          <p:cNvSpPr/>
          <p:nvPr/>
        </p:nvSpPr>
        <p:spPr>
          <a:xfrm>
            <a:off x="6540750" y="2566463"/>
            <a:ext cx="1523700" cy="6276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rgbClr val="1B212C"/>
                </a:solidFill>
                <a:latin typeface="Nunito"/>
                <a:ea typeface="Nunito"/>
                <a:cs typeface="Nunito"/>
                <a:sym typeface="Nunito"/>
              </a:rPr>
              <a:t>SynthesizedData</a:t>
            </a:r>
            <a:endParaRPr sz="1200">
              <a:solidFill>
                <a:srgbClr val="1B212C"/>
              </a:solidFill>
              <a:latin typeface="Nunito"/>
              <a:ea typeface="Nunito"/>
              <a:cs typeface="Nunito"/>
              <a:sym typeface="Nunito"/>
            </a:endParaRPr>
          </a:p>
        </p:txBody>
      </p:sp>
      <p:sp>
        <p:nvSpPr>
          <p:cNvPr id="1312" name="Google Shape;1312;p92"/>
          <p:cNvSpPr/>
          <p:nvPr/>
        </p:nvSpPr>
        <p:spPr>
          <a:xfrm>
            <a:off x="4012750" y="3082350"/>
            <a:ext cx="857400" cy="404700"/>
          </a:xfrm>
          <a:prstGeom prst="flowChartAlternateProcess">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Processed</a:t>
            </a:r>
            <a:endParaRPr sz="1200">
              <a:latin typeface="Calibri"/>
              <a:ea typeface="Calibri"/>
              <a:cs typeface="Calibri"/>
              <a:sym typeface="Calibri"/>
            </a:endParaRPr>
          </a:p>
          <a:p>
            <a:pPr marL="0" lvl="0" indent="0" algn="ctr" rtl="0">
              <a:spcBef>
                <a:spcPts val="0"/>
              </a:spcBef>
              <a:spcAft>
                <a:spcPts val="0"/>
              </a:spcAft>
              <a:buNone/>
            </a:pPr>
            <a:r>
              <a:rPr lang="fr" sz="1200">
                <a:latin typeface="Calibri"/>
                <a:ea typeface="Calibri"/>
                <a:cs typeface="Calibri"/>
                <a:sym typeface="Calibri"/>
              </a:rPr>
              <a:t>Data</a:t>
            </a:r>
            <a:endParaRPr sz="1200">
              <a:latin typeface="Calibri"/>
              <a:ea typeface="Calibri"/>
              <a:cs typeface="Calibri"/>
              <a:sym typeface="Calibri"/>
            </a:endParaRPr>
          </a:p>
        </p:txBody>
      </p:sp>
      <p:sp>
        <p:nvSpPr>
          <p:cNvPr id="1313" name="Google Shape;1313;p92"/>
          <p:cNvSpPr/>
          <p:nvPr/>
        </p:nvSpPr>
        <p:spPr>
          <a:xfrm>
            <a:off x="4012750" y="3677675"/>
            <a:ext cx="857400" cy="404700"/>
          </a:xfrm>
          <a:prstGeom prst="flowChartAlternateProcess">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latin typeface="Calibri"/>
                <a:ea typeface="Calibri"/>
                <a:cs typeface="Calibri"/>
                <a:sym typeface="Calibri"/>
              </a:rPr>
              <a:t>Processed</a:t>
            </a:r>
            <a:endParaRPr sz="1200">
              <a:latin typeface="Calibri"/>
              <a:ea typeface="Calibri"/>
              <a:cs typeface="Calibri"/>
              <a:sym typeface="Calibri"/>
            </a:endParaRPr>
          </a:p>
          <a:p>
            <a:pPr marL="0" lvl="0" indent="0" algn="ctr" rtl="0">
              <a:spcBef>
                <a:spcPts val="0"/>
              </a:spcBef>
              <a:spcAft>
                <a:spcPts val="0"/>
              </a:spcAft>
              <a:buNone/>
            </a:pPr>
            <a:r>
              <a:rPr lang="fr" sz="1200">
                <a:latin typeface="Calibri"/>
                <a:ea typeface="Calibri"/>
                <a:cs typeface="Calibri"/>
                <a:sym typeface="Calibri"/>
              </a:rPr>
              <a:t>Data</a:t>
            </a:r>
            <a:endParaRPr sz="1200">
              <a:latin typeface="Calibri"/>
              <a:ea typeface="Calibri"/>
              <a:cs typeface="Calibri"/>
              <a:sym typeface="Calibri"/>
            </a:endParaRPr>
          </a:p>
        </p:txBody>
      </p:sp>
      <p:sp>
        <p:nvSpPr>
          <p:cNvPr id="1314" name="Google Shape;1314;p92"/>
          <p:cNvSpPr txBox="1"/>
          <p:nvPr/>
        </p:nvSpPr>
        <p:spPr>
          <a:xfrm>
            <a:off x="384150" y="4549000"/>
            <a:ext cx="2700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i="1">
                <a:latin typeface="Calibri"/>
                <a:ea typeface="Calibri"/>
                <a:cs typeface="Calibri"/>
                <a:sym typeface="Calibri"/>
              </a:rPr>
              <a:t>Questionnaires, échantillons..</a:t>
            </a:r>
            <a:endParaRPr sz="1200" i="1">
              <a:latin typeface="Calibri"/>
              <a:ea typeface="Calibri"/>
              <a:cs typeface="Calibri"/>
              <a:sym typeface="Calibri"/>
            </a:endParaRPr>
          </a:p>
        </p:txBody>
      </p:sp>
      <p:sp>
        <p:nvSpPr>
          <p:cNvPr id="1315" name="Google Shape;1315;p92"/>
          <p:cNvSpPr txBox="1"/>
          <p:nvPr/>
        </p:nvSpPr>
        <p:spPr>
          <a:xfrm>
            <a:off x="3113450" y="4549000"/>
            <a:ext cx="2700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i="1">
                <a:latin typeface="Calibri"/>
                <a:ea typeface="Calibri"/>
                <a:cs typeface="Calibri"/>
                <a:sym typeface="Calibri"/>
              </a:rPr>
              <a:t>Publications, rapports annuels..</a:t>
            </a:r>
            <a:endParaRPr sz="1200" i="1">
              <a:latin typeface="Calibri"/>
              <a:ea typeface="Calibri"/>
              <a:cs typeface="Calibri"/>
              <a:sym typeface="Calibri"/>
            </a:endParaRPr>
          </a:p>
        </p:txBody>
      </p:sp>
      <p:sp>
        <p:nvSpPr>
          <p:cNvPr id="1316" name="Google Shape;1316;p92"/>
          <p:cNvSpPr txBox="1"/>
          <p:nvPr/>
        </p:nvSpPr>
        <p:spPr>
          <a:xfrm>
            <a:off x="5973900" y="4549500"/>
            <a:ext cx="2700300" cy="40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i="1">
                <a:latin typeface="Calibri"/>
                <a:ea typeface="Calibri"/>
                <a:cs typeface="Calibri"/>
                <a:sym typeface="Calibri"/>
              </a:rPr>
              <a:t>Statistiques gouvernementales, livres…</a:t>
            </a:r>
            <a:endParaRPr sz="1200" i="1">
              <a:latin typeface="Calibri"/>
              <a:ea typeface="Calibri"/>
              <a:cs typeface="Calibri"/>
              <a:sym typeface="Calibri"/>
            </a:endParaRPr>
          </a:p>
        </p:txBody>
      </p:sp>
      <p:sp>
        <p:nvSpPr>
          <p:cNvPr id="1317" name="Google Shape;1317;p92"/>
          <p:cNvSpPr/>
          <p:nvPr/>
        </p:nvSpPr>
        <p:spPr>
          <a:xfrm>
            <a:off x="6540750" y="3448913"/>
            <a:ext cx="1523700" cy="6276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a:solidFill>
                  <a:srgbClr val="1B212C"/>
                </a:solidFill>
                <a:latin typeface="Nunito"/>
                <a:ea typeface="Nunito"/>
                <a:cs typeface="Nunito"/>
                <a:sym typeface="Nunito"/>
              </a:rPr>
              <a:t>SynthesizedData</a:t>
            </a:r>
            <a:endParaRPr sz="1200">
              <a:solidFill>
                <a:srgbClr val="1B212C"/>
              </a:solidFill>
              <a:latin typeface="Nunito"/>
              <a:ea typeface="Nunito"/>
              <a:cs typeface="Nunito"/>
              <a:sym typeface="Nunito"/>
            </a:endParaRPr>
          </a:p>
        </p:txBody>
      </p:sp>
      <p:cxnSp>
        <p:nvCxnSpPr>
          <p:cNvPr id="1318" name="Google Shape;1318;p92"/>
          <p:cNvCxnSpPr>
            <a:stCxn id="1303" idx="3"/>
            <a:endCxn id="1310" idx="1"/>
          </p:cNvCxnSpPr>
          <p:nvPr/>
        </p:nvCxnSpPr>
        <p:spPr>
          <a:xfrm>
            <a:off x="2760225" y="2471613"/>
            <a:ext cx="1252500" cy="217800"/>
          </a:xfrm>
          <a:prstGeom prst="straightConnector1">
            <a:avLst/>
          </a:prstGeom>
          <a:noFill/>
          <a:ln w="19050" cap="flat" cmpd="sng">
            <a:solidFill>
              <a:srgbClr val="FF0000"/>
            </a:solidFill>
            <a:prstDash val="dashDot"/>
            <a:round/>
            <a:headEnd type="none" w="med" len="med"/>
            <a:tailEnd type="triangle" w="med" len="med"/>
          </a:ln>
        </p:spPr>
      </p:cxnSp>
      <p:cxnSp>
        <p:nvCxnSpPr>
          <p:cNvPr id="1319" name="Google Shape;1319;p92"/>
          <p:cNvCxnSpPr>
            <a:stCxn id="1305" idx="3"/>
            <a:endCxn id="1313" idx="1"/>
          </p:cNvCxnSpPr>
          <p:nvPr/>
        </p:nvCxnSpPr>
        <p:spPr>
          <a:xfrm rot="10800000" flipH="1">
            <a:off x="2764063" y="3880110"/>
            <a:ext cx="1248600" cy="1200"/>
          </a:xfrm>
          <a:prstGeom prst="straightConnector1">
            <a:avLst/>
          </a:prstGeom>
          <a:noFill/>
          <a:ln w="19050" cap="flat" cmpd="sng">
            <a:solidFill>
              <a:srgbClr val="FF0000"/>
            </a:solidFill>
            <a:prstDash val="dashDot"/>
            <a:round/>
            <a:headEnd type="none" w="med" len="med"/>
            <a:tailEnd type="triangle" w="med" len="med"/>
          </a:ln>
        </p:spPr>
      </p:cxnSp>
      <p:cxnSp>
        <p:nvCxnSpPr>
          <p:cNvPr id="1320" name="Google Shape;1320;p92"/>
          <p:cNvCxnSpPr>
            <a:stCxn id="1309" idx="3"/>
            <a:endCxn id="1310" idx="1"/>
          </p:cNvCxnSpPr>
          <p:nvPr/>
        </p:nvCxnSpPr>
        <p:spPr>
          <a:xfrm rot="10800000" flipH="1">
            <a:off x="2760225" y="2689238"/>
            <a:ext cx="1252500" cy="241500"/>
          </a:xfrm>
          <a:prstGeom prst="straightConnector1">
            <a:avLst/>
          </a:prstGeom>
          <a:noFill/>
          <a:ln w="19050" cap="flat" cmpd="sng">
            <a:solidFill>
              <a:srgbClr val="FF0000"/>
            </a:solidFill>
            <a:prstDash val="dashDot"/>
            <a:round/>
            <a:headEnd type="none" w="med" len="med"/>
            <a:tailEnd type="triangle" w="med" len="med"/>
          </a:ln>
        </p:spPr>
      </p:cxnSp>
      <p:cxnSp>
        <p:nvCxnSpPr>
          <p:cNvPr id="1321" name="Google Shape;1321;p92"/>
          <p:cNvCxnSpPr>
            <a:stCxn id="1307" idx="2"/>
            <a:endCxn id="1312" idx="1"/>
          </p:cNvCxnSpPr>
          <p:nvPr/>
        </p:nvCxnSpPr>
        <p:spPr>
          <a:xfrm rot="-5400000" flipH="1">
            <a:off x="2364750" y="1636913"/>
            <a:ext cx="575100" cy="2720700"/>
          </a:xfrm>
          <a:prstGeom prst="bentConnector2">
            <a:avLst/>
          </a:prstGeom>
          <a:noFill/>
          <a:ln w="19050" cap="flat" cmpd="sng">
            <a:solidFill>
              <a:srgbClr val="FF0000"/>
            </a:solidFill>
            <a:prstDash val="dashDot"/>
            <a:round/>
            <a:headEnd type="none" w="med" len="med"/>
            <a:tailEnd type="triangle" w="med" len="med"/>
          </a:ln>
        </p:spPr>
      </p:cxnSp>
      <p:cxnSp>
        <p:nvCxnSpPr>
          <p:cNvPr id="1322" name="Google Shape;1322;p92"/>
          <p:cNvCxnSpPr>
            <a:stCxn id="1310" idx="3"/>
            <a:endCxn id="1317" idx="2"/>
          </p:cNvCxnSpPr>
          <p:nvPr/>
        </p:nvCxnSpPr>
        <p:spPr>
          <a:xfrm>
            <a:off x="4870150" y="2689375"/>
            <a:ext cx="1670700" cy="1073400"/>
          </a:xfrm>
          <a:prstGeom prst="straightConnector1">
            <a:avLst/>
          </a:prstGeom>
          <a:noFill/>
          <a:ln w="19050" cap="flat" cmpd="sng">
            <a:solidFill>
              <a:srgbClr val="FF0000"/>
            </a:solidFill>
            <a:prstDash val="dashDot"/>
            <a:round/>
            <a:headEnd type="none" w="med" len="med"/>
            <a:tailEnd type="triangle" w="med" len="med"/>
          </a:ln>
        </p:spPr>
      </p:cxnSp>
      <p:cxnSp>
        <p:nvCxnSpPr>
          <p:cNvPr id="1323" name="Google Shape;1323;p92"/>
          <p:cNvCxnSpPr>
            <a:stCxn id="1310" idx="3"/>
            <a:endCxn id="1311" idx="2"/>
          </p:cNvCxnSpPr>
          <p:nvPr/>
        </p:nvCxnSpPr>
        <p:spPr>
          <a:xfrm>
            <a:off x="4870150" y="2689375"/>
            <a:ext cx="1670700" cy="190800"/>
          </a:xfrm>
          <a:prstGeom prst="straightConnector1">
            <a:avLst/>
          </a:prstGeom>
          <a:noFill/>
          <a:ln w="19050" cap="flat" cmpd="sng">
            <a:solidFill>
              <a:srgbClr val="FF0000"/>
            </a:solidFill>
            <a:prstDash val="dashDot"/>
            <a:round/>
            <a:headEnd type="none" w="med" len="med"/>
            <a:tailEnd type="triangle" w="med" len="med"/>
          </a:ln>
        </p:spPr>
      </p:cxnSp>
      <p:cxnSp>
        <p:nvCxnSpPr>
          <p:cNvPr id="1324" name="Google Shape;1324;p92"/>
          <p:cNvCxnSpPr>
            <a:stCxn id="1313" idx="3"/>
            <a:endCxn id="1311" idx="2"/>
          </p:cNvCxnSpPr>
          <p:nvPr/>
        </p:nvCxnSpPr>
        <p:spPr>
          <a:xfrm rot="10800000" flipH="1">
            <a:off x="4870150" y="2880125"/>
            <a:ext cx="1670700" cy="999900"/>
          </a:xfrm>
          <a:prstGeom prst="straightConnector1">
            <a:avLst/>
          </a:prstGeom>
          <a:noFill/>
          <a:ln w="19050" cap="flat" cmpd="sng">
            <a:solidFill>
              <a:srgbClr val="FF0000"/>
            </a:solidFill>
            <a:prstDash val="dashDot"/>
            <a:round/>
            <a:headEnd type="none" w="med" len="med"/>
            <a:tailEnd type="triangle" w="med" len="med"/>
          </a:ln>
        </p:spPr>
      </p:cxnSp>
      <p:cxnSp>
        <p:nvCxnSpPr>
          <p:cNvPr id="1325" name="Google Shape;1325;p92"/>
          <p:cNvCxnSpPr>
            <a:stCxn id="1306" idx="0"/>
            <a:endCxn id="1310" idx="1"/>
          </p:cNvCxnSpPr>
          <p:nvPr/>
        </p:nvCxnSpPr>
        <p:spPr>
          <a:xfrm rot="10800000" flipH="1">
            <a:off x="1079550" y="2689500"/>
            <a:ext cx="2933100" cy="1258500"/>
          </a:xfrm>
          <a:prstGeom prst="straightConnector1">
            <a:avLst/>
          </a:prstGeom>
          <a:noFill/>
          <a:ln w="19050" cap="flat" cmpd="sng">
            <a:solidFill>
              <a:srgbClr val="FF0000"/>
            </a:solidFill>
            <a:prstDash val="dashDot"/>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9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La gouvernance des données</a:t>
            </a:r>
            <a:endParaRPr/>
          </a:p>
        </p:txBody>
      </p:sp>
      <p:sp>
        <p:nvSpPr>
          <p:cNvPr id="1331" name="Google Shape;1331;p93"/>
          <p:cNvSpPr txBox="1">
            <a:spLocks noGrp="1"/>
          </p:cNvSpPr>
          <p:nvPr>
            <p:ph type="body" idx="1"/>
          </p:nvPr>
        </p:nvSpPr>
        <p:spPr>
          <a:xfrm>
            <a:off x="819150" y="1544600"/>
            <a:ext cx="7505700" cy="1382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fr"/>
              <a:t>La gouvernance des données est un ensemble de </a:t>
            </a:r>
            <a:r>
              <a:rPr lang="fr" b="1"/>
              <a:t>processus</a:t>
            </a:r>
            <a:r>
              <a:rPr lang="fr"/>
              <a:t>, de </a:t>
            </a:r>
            <a:r>
              <a:rPr lang="fr" b="1"/>
              <a:t>politiques</a:t>
            </a:r>
            <a:r>
              <a:rPr lang="fr"/>
              <a:t>, de </a:t>
            </a:r>
            <a:r>
              <a:rPr lang="fr" b="1"/>
              <a:t>normes </a:t>
            </a:r>
            <a:r>
              <a:rPr lang="fr"/>
              <a:t>et de </a:t>
            </a:r>
            <a:r>
              <a:rPr lang="fr" b="1"/>
              <a:t>pratiques </a:t>
            </a:r>
            <a:r>
              <a:rPr lang="fr"/>
              <a:t>qui régissent la </a:t>
            </a:r>
            <a:r>
              <a:rPr lang="fr" b="1"/>
              <a:t>gestion</a:t>
            </a:r>
            <a:r>
              <a:rPr lang="fr"/>
              <a:t>, la </a:t>
            </a:r>
            <a:r>
              <a:rPr lang="fr" b="1"/>
              <a:t>qualité</a:t>
            </a:r>
            <a:r>
              <a:rPr lang="fr"/>
              <a:t>, </a:t>
            </a:r>
            <a:r>
              <a:rPr lang="fr" b="1"/>
              <a:t>l'intégrité</a:t>
            </a:r>
            <a:r>
              <a:rPr lang="fr"/>
              <a:t>, la </a:t>
            </a:r>
            <a:r>
              <a:rPr lang="fr" b="1"/>
              <a:t>sécurité</a:t>
            </a:r>
            <a:r>
              <a:rPr lang="fr"/>
              <a:t>, la </a:t>
            </a:r>
            <a:r>
              <a:rPr lang="fr" b="1"/>
              <a:t>confidentialité </a:t>
            </a:r>
            <a:r>
              <a:rPr lang="fr"/>
              <a:t>et l'</a:t>
            </a:r>
            <a:r>
              <a:rPr lang="fr" b="1"/>
              <a:t>utilisation des données</a:t>
            </a:r>
            <a:r>
              <a:rPr lang="fr"/>
              <a:t> au sein d'une organisation. </a:t>
            </a:r>
            <a:endParaRPr/>
          </a:p>
          <a:p>
            <a:pPr marL="0" lvl="0" indent="0" algn="l" rtl="0">
              <a:spcBef>
                <a:spcPts val="1200"/>
              </a:spcBef>
              <a:spcAft>
                <a:spcPts val="1200"/>
              </a:spcAft>
              <a:buNone/>
            </a:pPr>
            <a:r>
              <a:rPr lang="fr"/>
              <a:t>L'objectif principal de la gouvernance des données est de garantir que les données de l'organisation sont gérées de manière efficace, cohérente et conforme aux exigences légales et réglementaires.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9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337" name="Google Shape;1337;p9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38" name="Google Shape;1338;p9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9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Gouvernance des données</a:t>
            </a:r>
            <a:endParaRPr/>
          </a:p>
          <a:p>
            <a:pPr marL="0" lvl="0" indent="0" algn="l" rtl="0">
              <a:spcBef>
                <a:spcPts val="0"/>
              </a:spcBef>
              <a:spcAft>
                <a:spcPts val="0"/>
              </a:spcAft>
              <a:buNone/>
            </a:pPr>
            <a:r>
              <a:rPr lang="fr"/>
              <a:t>Définition des responsabilités</a:t>
            </a:r>
            <a:endParaRPr/>
          </a:p>
        </p:txBody>
      </p:sp>
      <p:sp>
        <p:nvSpPr>
          <p:cNvPr id="1344" name="Google Shape;1344;p95"/>
          <p:cNvSpPr txBox="1">
            <a:spLocks noGrp="1"/>
          </p:cNvSpPr>
          <p:nvPr>
            <p:ph type="body" idx="1"/>
          </p:nvPr>
        </p:nvSpPr>
        <p:spPr>
          <a:xfrm>
            <a:off x="819150" y="1990725"/>
            <a:ext cx="7505700" cy="118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La gouvernance des données implique l'</a:t>
            </a:r>
            <a:r>
              <a:rPr lang="fr" b="1"/>
              <a:t>attribution de responsabilités claires</a:t>
            </a:r>
            <a:r>
              <a:rPr lang="fr"/>
              <a:t> concernant la gestion des données. Cela peut inclure la désignation de responsables de la </a:t>
            </a:r>
            <a:r>
              <a:rPr lang="fr" b="1"/>
              <a:t>gestion des données</a:t>
            </a:r>
            <a:r>
              <a:rPr lang="fr"/>
              <a:t>, de r</a:t>
            </a:r>
            <a:r>
              <a:rPr lang="fr" b="1"/>
              <a:t>esponsables de la qualité des données</a:t>
            </a:r>
            <a:r>
              <a:rPr lang="fr"/>
              <a:t> et d'autres </a:t>
            </a:r>
            <a:r>
              <a:rPr lang="fr" b="1"/>
              <a:t>parties prenantes</a:t>
            </a:r>
            <a:r>
              <a:rPr lang="fr"/>
              <a:t> chargées de veiller à ce que les données soient gérées de manière appropriée.</a:t>
            </a:r>
            <a:endParaRPr/>
          </a:p>
        </p:txBody>
      </p:sp>
      <p:sp>
        <p:nvSpPr>
          <p:cNvPr id="1345" name="Google Shape;1345;p95"/>
          <p:cNvSpPr/>
          <p:nvPr/>
        </p:nvSpPr>
        <p:spPr>
          <a:xfrm>
            <a:off x="819150" y="3128100"/>
            <a:ext cx="3061500" cy="1041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Formaliser les responsabilités de chacun face à la donnée</a:t>
            </a:r>
            <a:endParaRPr>
              <a:latin typeface="Calibri"/>
              <a:ea typeface="Calibri"/>
              <a:cs typeface="Calibri"/>
              <a:sym typeface="Calibri"/>
            </a:endParaRPr>
          </a:p>
        </p:txBody>
      </p:sp>
      <p:sp>
        <p:nvSpPr>
          <p:cNvPr id="1346" name="Google Shape;1346;p95"/>
          <p:cNvSpPr/>
          <p:nvPr/>
        </p:nvSpPr>
        <p:spPr>
          <a:xfrm>
            <a:off x="5222800" y="3128100"/>
            <a:ext cx="3061500" cy="10410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Chaque personne étant en surcharge, il était difficile de définir un périmètre sur le long terme.</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9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Gouvernance des données :</a:t>
            </a:r>
            <a:endParaRPr/>
          </a:p>
          <a:p>
            <a:pPr marL="0" lvl="0" indent="0" algn="l" rtl="0">
              <a:spcBef>
                <a:spcPts val="0"/>
              </a:spcBef>
              <a:spcAft>
                <a:spcPts val="0"/>
              </a:spcAft>
              <a:buNone/>
            </a:pPr>
            <a:r>
              <a:rPr lang="fr"/>
              <a:t>Politiques et normes</a:t>
            </a:r>
            <a:endParaRPr/>
          </a:p>
        </p:txBody>
      </p:sp>
      <p:sp>
        <p:nvSpPr>
          <p:cNvPr id="1352" name="Google Shape;1352;p96"/>
          <p:cNvSpPr txBox="1">
            <a:spLocks noGrp="1"/>
          </p:cNvSpPr>
          <p:nvPr>
            <p:ph type="body" idx="1"/>
          </p:nvPr>
        </p:nvSpPr>
        <p:spPr>
          <a:xfrm>
            <a:off x="819150" y="1990725"/>
            <a:ext cx="3387600" cy="26943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fr"/>
              <a:t>La mise en place de politiques et de </a:t>
            </a:r>
            <a:r>
              <a:rPr lang="fr" b="1"/>
              <a:t>normes spécifiques</a:t>
            </a:r>
            <a:r>
              <a:rPr lang="fr"/>
              <a:t> pour la </a:t>
            </a:r>
            <a:r>
              <a:rPr lang="fr" b="1"/>
              <a:t>collecte</a:t>
            </a:r>
            <a:r>
              <a:rPr lang="fr"/>
              <a:t>, le </a:t>
            </a:r>
            <a:r>
              <a:rPr lang="fr" b="1"/>
              <a:t>stockage</a:t>
            </a:r>
            <a:r>
              <a:rPr lang="fr"/>
              <a:t>, la </a:t>
            </a:r>
            <a:r>
              <a:rPr lang="fr" b="1"/>
              <a:t>classification</a:t>
            </a:r>
            <a:r>
              <a:rPr lang="fr"/>
              <a:t>, la </a:t>
            </a:r>
            <a:r>
              <a:rPr lang="fr" b="1"/>
              <a:t>diffusion</a:t>
            </a:r>
            <a:r>
              <a:rPr lang="fr"/>
              <a:t>, la </a:t>
            </a:r>
            <a:r>
              <a:rPr lang="fr" b="1"/>
              <a:t>rétention </a:t>
            </a:r>
            <a:r>
              <a:rPr lang="fr"/>
              <a:t>et la </a:t>
            </a:r>
            <a:r>
              <a:rPr lang="fr" b="1"/>
              <a:t>destruction des données</a:t>
            </a:r>
            <a:r>
              <a:rPr lang="fr"/>
              <a:t>. Ces politiques visent à garantir que les données sont utilisées de manière appropriée et sécurisée.</a:t>
            </a:r>
            <a:endParaRPr/>
          </a:p>
        </p:txBody>
      </p:sp>
      <p:pic>
        <p:nvPicPr>
          <p:cNvPr id="1353" name="Google Shape;1353;p96"/>
          <p:cNvPicPr preferRelativeResize="0"/>
          <p:nvPr/>
        </p:nvPicPr>
        <p:blipFill>
          <a:blip r:embed="rId3">
            <a:alphaModFix/>
          </a:blip>
          <a:stretch>
            <a:fillRect/>
          </a:stretch>
        </p:blipFill>
        <p:spPr>
          <a:xfrm>
            <a:off x="4571994" y="1894725"/>
            <a:ext cx="3954275" cy="249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9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Gouvernance des données :</a:t>
            </a:r>
            <a:endParaRPr/>
          </a:p>
          <a:p>
            <a:pPr marL="0" lvl="0" indent="0" algn="l" rtl="0">
              <a:spcBef>
                <a:spcPts val="0"/>
              </a:spcBef>
              <a:spcAft>
                <a:spcPts val="0"/>
              </a:spcAft>
              <a:buNone/>
            </a:pPr>
            <a:r>
              <a:rPr lang="fr"/>
              <a:t>Qualité des données</a:t>
            </a:r>
            <a:endParaRPr/>
          </a:p>
        </p:txBody>
      </p:sp>
      <p:sp>
        <p:nvSpPr>
          <p:cNvPr id="1359" name="Google Shape;1359;p9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La gouvernance des données s'attache à maintenir la qualité des données en mettant en place des processus de </a:t>
            </a:r>
            <a:r>
              <a:rPr lang="fr" b="1"/>
              <a:t>contrôle de la qualité</a:t>
            </a:r>
            <a:r>
              <a:rPr lang="fr"/>
              <a:t>, des </a:t>
            </a:r>
            <a:r>
              <a:rPr lang="fr" b="1"/>
              <a:t>normes de saisie de données</a:t>
            </a:r>
            <a:r>
              <a:rPr lang="fr"/>
              <a:t>, des </a:t>
            </a:r>
            <a:r>
              <a:rPr lang="fr" b="1"/>
              <a:t>mécanismes de nettoyage des données</a:t>
            </a:r>
            <a:r>
              <a:rPr lang="fr"/>
              <a:t> et des </a:t>
            </a:r>
            <a:r>
              <a:rPr lang="fr" b="1"/>
              <a:t>procédures de correction des erreurs</a:t>
            </a:r>
            <a:r>
              <a:rPr lang="fr"/>
              <a:t>.</a:t>
            </a:r>
            <a:endParaRPr/>
          </a:p>
        </p:txBody>
      </p:sp>
      <p:sp>
        <p:nvSpPr>
          <p:cNvPr id="1360" name="Google Shape;1360;p97"/>
          <p:cNvSpPr/>
          <p:nvPr/>
        </p:nvSpPr>
        <p:spPr>
          <a:xfrm>
            <a:off x="819150" y="3128100"/>
            <a:ext cx="3061500" cy="1041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Instaurer des processus de contrôle et de blindage</a:t>
            </a:r>
            <a:endParaRPr>
              <a:latin typeface="Calibri"/>
              <a:ea typeface="Calibri"/>
              <a:cs typeface="Calibri"/>
              <a:sym typeface="Calibri"/>
            </a:endParaRPr>
          </a:p>
        </p:txBody>
      </p:sp>
      <p:sp>
        <p:nvSpPr>
          <p:cNvPr id="1361" name="Google Shape;1361;p97"/>
          <p:cNvSpPr/>
          <p:nvPr/>
        </p:nvSpPr>
        <p:spPr>
          <a:xfrm>
            <a:off x="5222800" y="3128100"/>
            <a:ext cx="3061500" cy="10410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La conduite du changement</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9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Sécurité des données </a:t>
            </a:r>
            <a:endParaRPr/>
          </a:p>
        </p:txBody>
      </p:sp>
      <p:sp>
        <p:nvSpPr>
          <p:cNvPr id="1367" name="Google Shape;1367;p98"/>
          <p:cNvSpPr txBox="1">
            <a:spLocks noGrp="1"/>
          </p:cNvSpPr>
          <p:nvPr>
            <p:ph type="body" idx="1"/>
          </p:nvPr>
        </p:nvSpPr>
        <p:spPr>
          <a:xfrm>
            <a:off x="819150" y="19907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La protection des données sensibles et confidentielles est essentielle. Cela comprend la mise en place de mécanismes de sécurité informatique, de chiffrage des données, de gestion des accès et d'audit pour garantir la confidentialité et l'intégrité des données.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9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Conformité légale et réglementaire</a:t>
            </a:r>
            <a:endParaRPr/>
          </a:p>
        </p:txBody>
      </p:sp>
      <p:sp>
        <p:nvSpPr>
          <p:cNvPr id="1373" name="Google Shape;1373;p99"/>
          <p:cNvSpPr txBox="1">
            <a:spLocks noGrp="1"/>
          </p:cNvSpPr>
          <p:nvPr>
            <p:ph type="body" idx="1"/>
          </p:nvPr>
        </p:nvSpPr>
        <p:spPr>
          <a:xfrm>
            <a:off x="775400" y="1686475"/>
            <a:ext cx="4682100" cy="13803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fr"/>
              <a:t>La gouvernance des données s'assure que l'organisation se conforme aux l</a:t>
            </a:r>
            <a:r>
              <a:rPr lang="fr" b="1"/>
              <a:t>ois et réglementations</a:t>
            </a:r>
            <a:r>
              <a:rPr lang="fr"/>
              <a:t> en matière de gestion des données, notamment en ce qui concerne la </a:t>
            </a:r>
            <a:r>
              <a:rPr lang="fr" b="1"/>
              <a:t>protection des données personnelles</a:t>
            </a:r>
            <a:r>
              <a:rPr lang="fr"/>
              <a:t>, la </a:t>
            </a:r>
            <a:r>
              <a:rPr lang="fr" b="1"/>
              <a:t>confidentialité </a:t>
            </a:r>
            <a:r>
              <a:rPr lang="fr"/>
              <a:t>et d'autres exigences sectorielles.</a:t>
            </a:r>
            <a:endParaRPr/>
          </a:p>
        </p:txBody>
      </p:sp>
      <p:pic>
        <p:nvPicPr>
          <p:cNvPr id="1374" name="Google Shape;1374;p99"/>
          <p:cNvPicPr preferRelativeResize="0"/>
          <p:nvPr/>
        </p:nvPicPr>
        <p:blipFill>
          <a:blip r:embed="rId3">
            <a:alphaModFix/>
          </a:blip>
          <a:stretch>
            <a:fillRect/>
          </a:stretch>
        </p:blipFill>
        <p:spPr>
          <a:xfrm rot="5400000">
            <a:off x="5567426" y="1905452"/>
            <a:ext cx="3151351" cy="2363498"/>
          </a:xfrm>
          <a:prstGeom prst="rect">
            <a:avLst/>
          </a:prstGeom>
          <a:noFill/>
          <a:ln>
            <a:noFill/>
          </a:ln>
        </p:spPr>
      </p:pic>
      <p:pic>
        <p:nvPicPr>
          <p:cNvPr id="1375" name="Google Shape;1375;p99"/>
          <p:cNvPicPr preferRelativeResize="0"/>
          <p:nvPr/>
        </p:nvPicPr>
        <p:blipFill>
          <a:blip r:embed="rId4">
            <a:alphaModFix/>
          </a:blip>
          <a:stretch>
            <a:fillRect/>
          </a:stretch>
        </p:blipFill>
        <p:spPr>
          <a:xfrm>
            <a:off x="1179238" y="2991750"/>
            <a:ext cx="3874433" cy="177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0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Gestion du cycle de vie des données</a:t>
            </a:r>
            <a:endParaRPr/>
          </a:p>
        </p:txBody>
      </p:sp>
      <p:sp>
        <p:nvSpPr>
          <p:cNvPr id="1381" name="Google Shape;1381;p100"/>
          <p:cNvSpPr txBox="1">
            <a:spLocks noGrp="1"/>
          </p:cNvSpPr>
          <p:nvPr>
            <p:ph type="body" idx="1"/>
          </p:nvPr>
        </p:nvSpPr>
        <p:spPr>
          <a:xfrm>
            <a:off x="521725" y="1605850"/>
            <a:ext cx="3571200" cy="2895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Cela englobe la </a:t>
            </a:r>
            <a:r>
              <a:rPr lang="fr" b="1"/>
              <a:t>gestion de la création</a:t>
            </a:r>
            <a:r>
              <a:rPr lang="fr"/>
              <a:t>, de </a:t>
            </a:r>
            <a:r>
              <a:rPr lang="fr" b="1"/>
              <a:t>l'utilisation</a:t>
            </a:r>
            <a:r>
              <a:rPr lang="fr"/>
              <a:t>, de la </a:t>
            </a:r>
            <a:r>
              <a:rPr lang="fr" b="1"/>
              <a:t>modification</a:t>
            </a:r>
            <a:r>
              <a:rPr lang="fr"/>
              <a:t>, de la </a:t>
            </a:r>
            <a:r>
              <a:rPr lang="fr" b="1"/>
              <a:t>conservation </a:t>
            </a:r>
            <a:r>
              <a:rPr lang="fr"/>
              <a:t>et de la </a:t>
            </a:r>
            <a:r>
              <a:rPr lang="fr" b="1"/>
              <a:t>suppression des données</a:t>
            </a:r>
            <a:r>
              <a:rPr lang="fr"/>
              <a:t> tout au long de leur cycle de vie. Il s'agit de s'assurer que les données sont utilisées de manière appropriée et qu'elles sont éliminées de manière sécurisée lorsque cela est nécessaire.</a:t>
            </a:r>
            <a:endParaRPr/>
          </a:p>
        </p:txBody>
      </p:sp>
      <p:pic>
        <p:nvPicPr>
          <p:cNvPr id="1382" name="Google Shape;1382;p100"/>
          <p:cNvPicPr preferRelativeResize="0"/>
          <p:nvPr/>
        </p:nvPicPr>
        <p:blipFill>
          <a:blip r:embed="rId3">
            <a:alphaModFix/>
          </a:blip>
          <a:stretch>
            <a:fillRect/>
          </a:stretch>
        </p:blipFill>
        <p:spPr>
          <a:xfrm>
            <a:off x="4259175" y="1672202"/>
            <a:ext cx="3971424" cy="1799100"/>
          </a:xfrm>
          <a:prstGeom prst="rect">
            <a:avLst/>
          </a:prstGeom>
          <a:noFill/>
          <a:ln>
            <a:noFill/>
          </a:ln>
        </p:spPr>
      </p:pic>
      <p:sp>
        <p:nvSpPr>
          <p:cNvPr id="1383" name="Google Shape;1383;p100"/>
          <p:cNvSpPr txBox="1"/>
          <p:nvPr/>
        </p:nvSpPr>
        <p:spPr>
          <a:xfrm>
            <a:off x="4184788" y="3471300"/>
            <a:ext cx="4120200" cy="55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u="sng">
                <a:solidFill>
                  <a:schemeClr val="hlink"/>
                </a:solidFill>
                <a:latin typeface="Calibri"/>
                <a:ea typeface="Calibri"/>
                <a:cs typeface="Calibri"/>
                <a:sym typeface="Calibri"/>
                <a:hlinkClick r:id="rId4"/>
              </a:rPr>
              <a:t>https://www.youtube.com/watch?v=vt8PyQ2PGxI</a:t>
            </a:r>
            <a:endParaRPr>
              <a:latin typeface="Calibri"/>
              <a:ea typeface="Calibri"/>
              <a:cs typeface="Calibri"/>
              <a:sym typeface="Calibri"/>
            </a:endParaRPr>
          </a:p>
        </p:txBody>
      </p:sp>
      <p:sp>
        <p:nvSpPr>
          <p:cNvPr id="1384" name="Google Shape;1384;p100"/>
          <p:cNvSpPr txBox="1"/>
          <p:nvPr/>
        </p:nvSpPr>
        <p:spPr>
          <a:xfrm>
            <a:off x="4289800" y="3845400"/>
            <a:ext cx="3910200" cy="4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alibri"/>
                <a:ea typeface="Calibri"/>
                <a:cs typeface="Calibri"/>
                <a:sym typeface="Calibri"/>
              </a:rPr>
              <a:t>“J’ai fouillé des disques durs sur leboncoin” Micode</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8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 Retour sur vos questions </a:t>
            </a:r>
            <a:endParaRPr/>
          </a:p>
        </p:txBody>
      </p:sp>
      <p:sp>
        <p:nvSpPr>
          <p:cNvPr id="1177" name="Google Shape;1177;p83"/>
          <p:cNvSpPr txBox="1"/>
          <p:nvPr/>
        </p:nvSpPr>
        <p:spPr>
          <a:xfrm>
            <a:off x="1075125" y="1649775"/>
            <a:ext cx="65607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alibri"/>
                <a:ea typeface="Calibri"/>
                <a:cs typeface="Calibri"/>
                <a:sym typeface="Calibri"/>
              </a:rPr>
              <a:t>Y’a t-il des notions que vous avez abordé en entreprise ou en cours qui vous semblent encore vagues ? </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0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Communication et sensibilisation</a:t>
            </a:r>
            <a:endParaRPr/>
          </a:p>
        </p:txBody>
      </p:sp>
      <p:sp>
        <p:nvSpPr>
          <p:cNvPr id="1390" name="Google Shape;1390;p101"/>
          <p:cNvSpPr txBox="1">
            <a:spLocks noGrp="1"/>
          </p:cNvSpPr>
          <p:nvPr>
            <p:ph type="body" idx="1"/>
          </p:nvPr>
        </p:nvSpPr>
        <p:spPr>
          <a:xfrm>
            <a:off x="819150" y="1990725"/>
            <a:ext cx="7505700" cy="665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La gouvernance des données implique souvent de sensibiliser les employés de l'organisation à l'importance de la gestion des données et de promouvoir les bonnes pratiques en matière de données.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0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Technologie et outils</a:t>
            </a:r>
            <a:endParaRPr/>
          </a:p>
        </p:txBody>
      </p:sp>
      <p:sp>
        <p:nvSpPr>
          <p:cNvPr id="1396" name="Google Shape;1396;p10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L'utilisation d'outils de gestion des données, tels que les systèmes de </a:t>
            </a:r>
            <a:r>
              <a:rPr lang="fr" b="1"/>
              <a:t>gestion des données</a:t>
            </a:r>
            <a:r>
              <a:rPr lang="fr"/>
              <a:t>, les </a:t>
            </a:r>
            <a:r>
              <a:rPr lang="fr" b="1"/>
              <a:t>solutions de catalogage des données</a:t>
            </a:r>
            <a:r>
              <a:rPr lang="fr"/>
              <a:t> et les </a:t>
            </a:r>
            <a:r>
              <a:rPr lang="fr" b="1"/>
              <a:t>outils d'analyse des données</a:t>
            </a:r>
            <a:r>
              <a:rPr lang="fr"/>
              <a:t>, pour faciliter la gestion efficace des données.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0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Les normes européennes et françaises en matière de gestion de données </a:t>
            </a:r>
            <a:endParaRPr/>
          </a:p>
        </p:txBody>
      </p:sp>
      <p:sp>
        <p:nvSpPr>
          <p:cNvPr id="1402" name="Google Shape;1402;p103"/>
          <p:cNvSpPr txBox="1">
            <a:spLocks noGrp="1"/>
          </p:cNvSpPr>
          <p:nvPr>
            <p:ph type="body" idx="1"/>
          </p:nvPr>
        </p:nvSpPr>
        <p:spPr>
          <a:xfrm>
            <a:off x="819150" y="1990725"/>
            <a:ext cx="7505700" cy="24480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fr" sz="1500"/>
              <a:t>Que connaissez vous comme normes existantes aujourd’hui ?</a:t>
            </a: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0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normes européennes : Le RGPD</a:t>
            </a:r>
            <a:endParaRPr/>
          </a:p>
        </p:txBody>
      </p:sp>
      <p:sp>
        <p:nvSpPr>
          <p:cNvPr id="1408" name="Google Shape;1408;p104"/>
          <p:cNvSpPr txBox="1">
            <a:spLocks noGrp="1"/>
          </p:cNvSpPr>
          <p:nvPr>
            <p:ph type="body" idx="1"/>
          </p:nvPr>
        </p:nvSpPr>
        <p:spPr>
          <a:xfrm>
            <a:off x="819150" y="1990725"/>
            <a:ext cx="7505700" cy="1356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b="1"/>
              <a:t>Règlement général sur la protection des données (RGPD) :</a:t>
            </a:r>
            <a:r>
              <a:rPr lang="fr"/>
              <a:t> Le RGPD est le principal texte de référence en matière de protection des données personnelles en Europe. Il a été adopté en </a:t>
            </a:r>
            <a:r>
              <a:rPr lang="fr" b="1"/>
              <a:t>2018 </a:t>
            </a:r>
            <a:r>
              <a:rPr lang="fr"/>
              <a:t>et s'applique à toutes les entreprises qui traitent des </a:t>
            </a:r>
            <a:r>
              <a:rPr lang="fr" b="1"/>
              <a:t>données personnelles de résidents européens</a:t>
            </a:r>
            <a:r>
              <a:rPr lang="fr"/>
              <a:t>. Il définit les principes fondamentaux de </a:t>
            </a:r>
            <a:r>
              <a:rPr lang="fr" b="1"/>
              <a:t>protection des données</a:t>
            </a:r>
            <a:r>
              <a:rPr lang="fr"/>
              <a:t>, les </a:t>
            </a:r>
            <a:r>
              <a:rPr lang="fr" b="1"/>
              <a:t>droits des individus</a:t>
            </a:r>
            <a:r>
              <a:rPr lang="fr"/>
              <a:t> et les </a:t>
            </a:r>
            <a:r>
              <a:rPr lang="fr" b="1"/>
              <a:t>obligations des responsables du traitement des données.</a:t>
            </a:r>
            <a:endParaRPr b="1"/>
          </a:p>
        </p:txBody>
      </p:sp>
      <p:sp>
        <p:nvSpPr>
          <p:cNvPr id="1409" name="Google Shape;1409;p104"/>
          <p:cNvSpPr txBox="1"/>
          <p:nvPr/>
        </p:nvSpPr>
        <p:spPr>
          <a:xfrm>
            <a:off x="1914850" y="3565475"/>
            <a:ext cx="49335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u="sng">
                <a:solidFill>
                  <a:schemeClr val="hlink"/>
                </a:solidFill>
                <a:latin typeface="Calibri"/>
                <a:ea typeface="Calibri"/>
                <a:cs typeface="Calibri"/>
                <a:sym typeface="Calibri"/>
                <a:hlinkClick r:id="rId3"/>
              </a:rPr>
              <a:t>https://www.cnil.fr/fr/reglement-europeen-protection-donnees</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0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directives NIS</a:t>
            </a:r>
            <a:endParaRPr/>
          </a:p>
        </p:txBody>
      </p:sp>
      <p:sp>
        <p:nvSpPr>
          <p:cNvPr id="1415" name="Google Shape;1415;p105"/>
          <p:cNvSpPr txBox="1">
            <a:spLocks noGrp="1"/>
          </p:cNvSpPr>
          <p:nvPr>
            <p:ph type="body" idx="1"/>
          </p:nvPr>
        </p:nvSpPr>
        <p:spPr>
          <a:xfrm>
            <a:off x="897875" y="1430875"/>
            <a:ext cx="7505700" cy="1032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b="1"/>
              <a:t>Directive NIS </a:t>
            </a:r>
            <a:r>
              <a:rPr lang="fr"/>
              <a:t>: La directive sur la sécurité des réseaux et des systèmes d'information (NIS) vise à renforcer la cybersécurité au sein de l'Union européenne en imposant des obligations de sécurité aux opérateurs de services essentiels et aux fournisseurs de services numériques.</a:t>
            </a:r>
            <a:endParaRPr/>
          </a:p>
        </p:txBody>
      </p:sp>
      <p:pic>
        <p:nvPicPr>
          <p:cNvPr id="1416" name="Google Shape;1416;p105"/>
          <p:cNvPicPr preferRelativeResize="0"/>
          <p:nvPr/>
        </p:nvPicPr>
        <p:blipFill>
          <a:blip r:embed="rId3">
            <a:alphaModFix/>
          </a:blip>
          <a:stretch>
            <a:fillRect/>
          </a:stretch>
        </p:blipFill>
        <p:spPr>
          <a:xfrm>
            <a:off x="490488" y="2204450"/>
            <a:ext cx="8320476" cy="2690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0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Data Governance Act</a:t>
            </a:r>
            <a:endParaRPr/>
          </a:p>
        </p:txBody>
      </p:sp>
      <p:sp>
        <p:nvSpPr>
          <p:cNvPr id="1422" name="Google Shape;1422;p10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fr"/>
              <a:t>Le </a:t>
            </a:r>
            <a:r>
              <a:rPr lang="fr" b="1"/>
              <a:t>Data Governance Act</a:t>
            </a:r>
            <a:r>
              <a:rPr lang="fr"/>
              <a:t> et le </a:t>
            </a:r>
            <a:r>
              <a:rPr lang="fr" b="1"/>
              <a:t>Data Act</a:t>
            </a:r>
            <a:r>
              <a:rPr lang="fr"/>
              <a:t> s’inscrivent dans le cadre de la </a:t>
            </a:r>
            <a:r>
              <a:rPr lang="fr" b="1"/>
              <a:t>stratégie européenne pour les données</a:t>
            </a:r>
            <a:r>
              <a:rPr lang="fr"/>
              <a:t>, présentée par la Commission européenne en février 2020. Cette stratégie vise à développer un marché unique de la donnée en soutenant </a:t>
            </a:r>
            <a:r>
              <a:rPr lang="fr" b="1"/>
              <a:t>l’accès</a:t>
            </a:r>
            <a:r>
              <a:rPr lang="fr"/>
              <a:t>, le </a:t>
            </a:r>
            <a:r>
              <a:rPr lang="fr" b="1"/>
              <a:t>partage </a:t>
            </a:r>
            <a:r>
              <a:rPr lang="fr"/>
              <a:t>et la </a:t>
            </a:r>
            <a:r>
              <a:rPr lang="fr" b="1"/>
              <a:t>réutilisation </a:t>
            </a:r>
            <a:r>
              <a:rPr lang="fr"/>
              <a:t>responsables, dans le respect des valeurs de l’Union européenne et notamment la </a:t>
            </a:r>
            <a:r>
              <a:rPr lang="fr" b="1"/>
              <a:t>protection des données personnelles</a:t>
            </a:r>
            <a:r>
              <a:rPr lang="fr"/>
              <a:t>.</a:t>
            </a:r>
            <a:endParaRPr/>
          </a:p>
          <a:p>
            <a:pPr marL="0" lvl="0" indent="0" algn="l" rtl="0">
              <a:spcBef>
                <a:spcPts val="1200"/>
              </a:spcBef>
              <a:spcAft>
                <a:spcPts val="0"/>
              </a:spcAft>
              <a:buNone/>
            </a:pPr>
            <a:endParaRPr/>
          </a:p>
          <a:p>
            <a:pPr marL="0" lvl="0" indent="0" algn="l" rtl="0">
              <a:spcBef>
                <a:spcPts val="1200"/>
              </a:spcBef>
              <a:spcAft>
                <a:spcPts val="0"/>
              </a:spcAft>
              <a:buNone/>
            </a:pPr>
            <a:r>
              <a:rPr lang="fr"/>
              <a:t>Elle s’inscrit dans le contexte plus large du plan d’action de la Commission européenne visant à assurer la </a:t>
            </a:r>
            <a:r>
              <a:rPr lang="fr" b="1"/>
              <a:t>souveraineté numérique</a:t>
            </a:r>
            <a:r>
              <a:rPr lang="fr"/>
              <a:t> de l’Europe à l’horizon </a:t>
            </a:r>
            <a:r>
              <a:rPr lang="fr" b="1"/>
              <a:t>2030</a:t>
            </a:r>
            <a:r>
              <a:rPr lang="fr"/>
              <a:t>, et est complémentaire de la stratégie européenne en matière d’intelligence artificielle.</a:t>
            </a:r>
            <a:endParaRPr/>
          </a:p>
          <a:p>
            <a:pPr marL="0" lvl="0" indent="0" algn="l" rtl="0">
              <a:spcBef>
                <a:spcPts val="1200"/>
              </a:spcBef>
              <a:spcAft>
                <a:spcPts val="12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10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Data Governance Act</a:t>
            </a:r>
            <a:endParaRPr/>
          </a:p>
        </p:txBody>
      </p:sp>
      <p:sp>
        <p:nvSpPr>
          <p:cNvPr id="1428" name="Google Shape;1428;p107"/>
          <p:cNvSpPr txBox="1">
            <a:spLocks noGrp="1"/>
          </p:cNvSpPr>
          <p:nvPr>
            <p:ph type="body" idx="1"/>
          </p:nvPr>
        </p:nvSpPr>
        <p:spPr>
          <a:xfrm>
            <a:off x="819150" y="2183200"/>
            <a:ext cx="7505700" cy="129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Première brique de la série de mesures annoncées dans le cadre de la stratégie européenne des données, le Data Governance Act a été adopté en </a:t>
            </a:r>
            <a:r>
              <a:rPr lang="fr" b="1"/>
              <a:t>mai 2022</a:t>
            </a:r>
            <a:r>
              <a:rPr lang="fr"/>
              <a:t>, et sera applicable en </a:t>
            </a:r>
            <a:r>
              <a:rPr lang="fr" b="1"/>
              <a:t>septembre 2023</a:t>
            </a:r>
            <a:r>
              <a:rPr lang="fr"/>
              <a:t>. Il vise à favoriser le partage des données personnelles et non personnelles en mettant en place des structures d’intermédiation. Ce règlement comporte 4 grandes mesures.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0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Data Governance Act</a:t>
            </a:r>
            <a:endParaRPr/>
          </a:p>
        </p:txBody>
      </p:sp>
      <p:sp>
        <p:nvSpPr>
          <p:cNvPr id="1434" name="Google Shape;1434;p108"/>
          <p:cNvSpPr/>
          <p:nvPr/>
        </p:nvSpPr>
        <p:spPr>
          <a:xfrm>
            <a:off x="545100" y="1614725"/>
            <a:ext cx="2055600" cy="312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fr" sz="1300">
                <a:solidFill>
                  <a:schemeClr val="dk2"/>
                </a:solidFill>
                <a:latin typeface="Calibri"/>
                <a:ea typeface="Calibri"/>
                <a:cs typeface="Calibri"/>
                <a:sym typeface="Calibri"/>
              </a:rPr>
              <a:t>Un encadrement ainsi qu’une assistance technique et juridique facilitant la </a:t>
            </a:r>
            <a:r>
              <a:rPr lang="fr" sz="1300" b="1">
                <a:solidFill>
                  <a:schemeClr val="dk2"/>
                </a:solidFill>
                <a:latin typeface="Calibri"/>
                <a:ea typeface="Calibri"/>
                <a:cs typeface="Calibri"/>
                <a:sym typeface="Calibri"/>
              </a:rPr>
              <a:t>réutilisation </a:t>
            </a:r>
            <a:r>
              <a:rPr lang="fr" sz="1300">
                <a:solidFill>
                  <a:schemeClr val="dk2"/>
                </a:solidFill>
                <a:latin typeface="Calibri"/>
                <a:ea typeface="Calibri"/>
                <a:cs typeface="Calibri"/>
                <a:sym typeface="Calibri"/>
              </a:rPr>
              <a:t>de certaines catégories de données protégées du secteur public (informations commerciales confidentielles, propriété intellectuelle, données personnelles)</a:t>
            </a:r>
            <a:endParaRPr>
              <a:latin typeface="Calibri"/>
              <a:ea typeface="Calibri"/>
              <a:cs typeface="Calibri"/>
              <a:sym typeface="Calibri"/>
            </a:endParaRPr>
          </a:p>
        </p:txBody>
      </p:sp>
      <p:sp>
        <p:nvSpPr>
          <p:cNvPr id="1435" name="Google Shape;1435;p108"/>
          <p:cNvSpPr/>
          <p:nvPr/>
        </p:nvSpPr>
        <p:spPr>
          <a:xfrm>
            <a:off x="2758200" y="1632275"/>
            <a:ext cx="1814400" cy="3087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fr" sz="1300">
                <a:solidFill>
                  <a:schemeClr val="dk2"/>
                </a:solidFill>
                <a:latin typeface="Calibri"/>
                <a:ea typeface="Calibri"/>
                <a:cs typeface="Calibri"/>
                <a:sym typeface="Calibri"/>
              </a:rPr>
              <a:t>Une certification </a:t>
            </a:r>
            <a:r>
              <a:rPr lang="fr" sz="1300" b="1">
                <a:solidFill>
                  <a:schemeClr val="dk2"/>
                </a:solidFill>
                <a:latin typeface="Calibri"/>
                <a:ea typeface="Calibri"/>
                <a:cs typeface="Calibri"/>
                <a:sym typeface="Calibri"/>
              </a:rPr>
              <a:t>obligatoire </a:t>
            </a:r>
            <a:r>
              <a:rPr lang="fr" sz="1300">
                <a:solidFill>
                  <a:schemeClr val="dk2"/>
                </a:solidFill>
                <a:latin typeface="Calibri"/>
                <a:ea typeface="Calibri"/>
                <a:cs typeface="Calibri"/>
                <a:sym typeface="Calibri"/>
              </a:rPr>
              <a:t>pour les fournisseurs de services d’intermédiation de données.</a:t>
            </a:r>
            <a:endParaRPr>
              <a:latin typeface="Calibri"/>
              <a:ea typeface="Calibri"/>
              <a:cs typeface="Calibri"/>
              <a:sym typeface="Calibri"/>
            </a:endParaRPr>
          </a:p>
        </p:txBody>
      </p:sp>
      <p:sp>
        <p:nvSpPr>
          <p:cNvPr id="1436" name="Google Shape;1436;p108"/>
          <p:cNvSpPr/>
          <p:nvPr/>
        </p:nvSpPr>
        <p:spPr>
          <a:xfrm>
            <a:off x="4730100" y="1632275"/>
            <a:ext cx="1814400" cy="3087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fr" sz="1300">
                <a:solidFill>
                  <a:schemeClr val="dk2"/>
                </a:solidFill>
                <a:latin typeface="Calibri"/>
                <a:ea typeface="Calibri"/>
                <a:cs typeface="Calibri"/>
                <a:sym typeface="Calibri"/>
              </a:rPr>
              <a:t>Une certification </a:t>
            </a:r>
            <a:r>
              <a:rPr lang="fr" sz="1300" b="1">
                <a:solidFill>
                  <a:schemeClr val="dk2"/>
                </a:solidFill>
                <a:latin typeface="Calibri"/>
                <a:ea typeface="Calibri"/>
                <a:cs typeface="Calibri"/>
                <a:sym typeface="Calibri"/>
              </a:rPr>
              <a:t>facultative </a:t>
            </a:r>
            <a:r>
              <a:rPr lang="fr" sz="1300">
                <a:solidFill>
                  <a:schemeClr val="dk2"/>
                </a:solidFill>
                <a:latin typeface="Calibri"/>
                <a:ea typeface="Calibri"/>
                <a:cs typeface="Calibri"/>
                <a:sym typeface="Calibri"/>
              </a:rPr>
              <a:t>pour les organismes pratiquant l’altruisme en matière de données.</a:t>
            </a:r>
            <a:endParaRPr sz="1300">
              <a:solidFill>
                <a:schemeClr val="dk2"/>
              </a:solidFill>
              <a:latin typeface="Calibri"/>
              <a:ea typeface="Calibri"/>
              <a:cs typeface="Calibri"/>
              <a:sym typeface="Calibri"/>
            </a:endParaRPr>
          </a:p>
        </p:txBody>
      </p:sp>
      <p:sp>
        <p:nvSpPr>
          <p:cNvPr id="1437" name="Google Shape;1437;p108"/>
          <p:cNvSpPr/>
          <p:nvPr/>
        </p:nvSpPr>
        <p:spPr>
          <a:xfrm>
            <a:off x="6702000" y="1614725"/>
            <a:ext cx="1896900" cy="3123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fr" sz="1300">
                <a:solidFill>
                  <a:schemeClr val="dk2"/>
                </a:solidFill>
                <a:latin typeface="Calibri"/>
                <a:ea typeface="Calibri"/>
                <a:cs typeface="Calibri"/>
                <a:sym typeface="Calibri"/>
              </a:rPr>
              <a:t>La création du “</a:t>
            </a:r>
            <a:r>
              <a:rPr lang="fr" sz="1300" b="1">
                <a:solidFill>
                  <a:schemeClr val="dk2"/>
                </a:solidFill>
                <a:latin typeface="Calibri"/>
                <a:ea typeface="Calibri"/>
                <a:cs typeface="Calibri"/>
                <a:sym typeface="Calibri"/>
              </a:rPr>
              <a:t>Conseil Européen de l’innovation en matière de données</a:t>
            </a:r>
            <a:r>
              <a:rPr lang="fr" sz="1300">
                <a:solidFill>
                  <a:schemeClr val="dk2"/>
                </a:solidFill>
                <a:latin typeface="Calibri"/>
                <a:ea typeface="Calibri"/>
                <a:cs typeface="Calibri"/>
                <a:sym typeface="Calibri"/>
              </a:rPr>
              <a:t>”</a:t>
            </a:r>
            <a:endParaRPr sz="1300">
              <a:solidFill>
                <a:schemeClr val="dk2"/>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0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Le Data Act (Le règlement sur les données)</a:t>
            </a:r>
            <a:endParaRPr/>
          </a:p>
        </p:txBody>
      </p:sp>
      <p:sp>
        <p:nvSpPr>
          <p:cNvPr id="1443" name="Google Shape;1443;p10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La proposition législative de la Commission européenne, présentée le </a:t>
            </a:r>
            <a:r>
              <a:rPr lang="fr" b="1"/>
              <a:t>23 février 2022</a:t>
            </a:r>
            <a:r>
              <a:rPr lang="fr"/>
              <a:t>, a pour objectif d’assurer une meilleure répartition de la valeur issue de l’utilisation des données personnelles et non personnelles entre les acteurs de l’économie de la donnée, notamment liées à l’utilisation des objets connectés et au développement de l’Internet des objets.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11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Data Act</a:t>
            </a:r>
            <a:endParaRPr/>
          </a:p>
        </p:txBody>
      </p:sp>
      <p:sp>
        <p:nvSpPr>
          <p:cNvPr id="1449" name="Google Shape;1449;p110"/>
          <p:cNvSpPr txBox="1">
            <a:spLocks noGrp="1"/>
          </p:cNvSpPr>
          <p:nvPr>
            <p:ph type="body" idx="1"/>
          </p:nvPr>
        </p:nvSpPr>
        <p:spPr>
          <a:xfrm>
            <a:off x="460650" y="1693500"/>
            <a:ext cx="8222700" cy="2982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fr"/>
              <a:t>Faciliter le partage entre entreprises (B2B) et avec le consommateur (B2C) des données, en fixant notamment une obligation de rendre accessibles les données générées par l’utilisation des objets connectés et services connexes, en contrepartie d’une compensation juste et équitable.</a:t>
            </a:r>
            <a:endParaRPr/>
          </a:p>
          <a:p>
            <a:pPr marL="0" lvl="0" indent="0" algn="l" rtl="0">
              <a:spcBef>
                <a:spcPts val="1200"/>
              </a:spcBef>
              <a:spcAft>
                <a:spcPts val="0"/>
              </a:spcAft>
              <a:buNone/>
            </a:pPr>
            <a:r>
              <a:rPr lang="fr"/>
              <a:t>Permettre l’utilisation des données détenues par les entreprises et, sous réserve de justifier d’un besoin exceptionnel, par les organismes publics des États membres et les institutions, agences ou organes de l’Union.</a:t>
            </a:r>
            <a:endParaRPr/>
          </a:p>
          <a:p>
            <a:pPr marL="0" lvl="0" indent="0" algn="l" rtl="0">
              <a:spcBef>
                <a:spcPts val="1200"/>
              </a:spcBef>
              <a:spcAft>
                <a:spcPts val="0"/>
              </a:spcAft>
              <a:buNone/>
            </a:pPr>
            <a:r>
              <a:rPr lang="fr"/>
              <a:t>Faciliter le changement de fournisseur de services de traitement de données (cloud et edge computing) par l’encadrement des relations contractuelles entre les fournisseurs de services et les consommateurs, et notamment par la suppression progressive des frais liés au changement pour le consommateur.</a:t>
            </a:r>
            <a:endParaRPr/>
          </a:p>
          <a:p>
            <a:pPr marL="0" lvl="0" indent="0" algn="l" rtl="0">
              <a:spcBef>
                <a:spcPts val="1200"/>
              </a:spcBef>
              <a:spcAft>
                <a:spcPts val="0"/>
              </a:spcAft>
              <a:buNone/>
            </a:pPr>
            <a:r>
              <a:rPr lang="fr"/>
              <a:t>Prévoir l’élaboration de normes d’interopérabilité pour les données et leurs réutilisations entre les secteurs.</a:t>
            </a:r>
            <a:endParaRPr/>
          </a:p>
          <a:p>
            <a:pPr marL="0" lvl="0" indent="0" algn="l" rtl="0">
              <a:spcBef>
                <a:spcPts val="1200"/>
              </a:spcBef>
              <a:spcAft>
                <a:spcPts val="1200"/>
              </a:spcAft>
              <a:buNone/>
            </a:pPr>
            <a:r>
              <a:rPr lang="fr"/>
              <a:t>Mettre en place des garanties contre les accès illicites de gouvernements de pays tiers aux données non-personnelles contenues dans le cloud.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8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 Retour sur vos questions </a:t>
            </a:r>
            <a:endParaRPr/>
          </a:p>
        </p:txBody>
      </p:sp>
      <p:sp>
        <p:nvSpPr>
          <p:cNvPr id="1183" name="Google Shape;1183;p84"/>
          <p:cNvSpPr txBox="1"/>
          <p:nvPr/>
        </p:nvSpPr>
        <p:spPr>
          <a:xfrm>
            <a:off x="1075125" y="1649775"/>
            <a:ext cx="65607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alibri"/>
                <a:ea typeface="Calibri"/>
                <a:cs typeface="Calibri"/>
                <a:sym typeface="Calibri"/>
              </a:rPr>
              <a:t>Notion de Build / Run </a:t>
            </a:r>
            <a:endParaRPr>
              <a:latin typeface="Calibri"/>
              <a:ea typeface="Calibri"/>
              <a:cs typeface="Calibri"/>
              <a:sym typeface="Calibri"/>
            </a:endParaRPr>
          </a:p>
          <a:p>
            <a:pPr marL="0" lvl="0" indent="0" algn="l" rtl="0">
              <a:spcBef>
                <a:spcPts val="0"/>
              </a:spcBef>
              <a:spcAft>
                <a:spcPts val="0"/>
              </a:spcAft>
              <a:buNone/>
            </a:pPr>
            <a:r>
              <a:rPr lang="fr">
                <a:latin typeface="Calibri"/>
                <a:ea typeface="Calibri"/>
                <a:cs typeface="Calibri"/>
                <a:sym typeface="Calibri"/>
              </a:rPr>
              <a:t>Notion d’application / logiciel</a:t>
            </a:r>
            <a:endParaRPr>
              <a:latin typeface="Calibri"/>
              <a:ea typeface="Calibri"/>
              <a:cs typeface="Calibri"/>
              <a:sym typeface="Calibri"/>
            </a:endParaRPr>
          </a:p>
        </p:txBody>
      </p:sp>
      <p:sp>
        <p:nvSpPr>
          <p:cNvPr id="1184" name="Google Shape;1184;p84"/>
          <p:cNvSpPr txBox="1"/>
          <p:nvPr/>
        </p:nvSpPr>
        <p:spPr>
          <a:xfrm>
            <a:off x="1899600" y="3346775"/>
            <a:ext cx="5344800" cy="85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alibri"/>
                <a:ea typeface="Calibri"/>
                <a:cs typeface="Calibri"/>
                <a:sym typeface="Calibri"/>
              </a:rPr>
              <a:t>“Comment est ce qu’on créée un programme informatique ?”</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11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Les normes françaises : </a:t>
            </a:r>
            <a:endParaRPr/>
          </a:p>
          <a:p>
            <a:pPr marL="0" lvl="0" indent="0" algn="l" rtl="0">
              <a:spcBef>
                <a:spcPts val="0"/>
              </a:spcBef>
              <a:spcAft>
                <a:spcPts val="0"/>
              </a:spcAft>
              <a:buNone/>
            </a:pPr>
            <a:r>
              <a:rPr lang="fr"/>
              <a:t>La loi informatique et libertés</a:t>
            </a:r>
            <a:endParaRPr/>
          </a:p>
        </p:txBody>
      </p:sp>
      <p:sp>
        <p:nvSpPr>
          <p:cNvPr id="1455" name="Google Shape;1455;p111"/>
          <p:cNvSpPr txBox="1">
            <a:spLocks noGrp="1"/>
          </p:cNvSpPr>
          <p:nvPr>
            <p:ph type="body" idx="1"/>
          </p:nvPr>
        </p:nvSpPr>
        <p:spPr>
          <a:xfrm>
            <a:off x="819150" y="1990725"/>
            <a:ext cx="7505700" cy="892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La France a mis en place sa propre législation nationale sur la protection des données bien avant l'adoption du RGPD. La Loi Informatique et Libertés définit les règles applicables au traitement des données personnelles en France.</a:t>
            </a:r>
            <a:endParaRPr/>
          </a:p>
        </p:txBody>
      </p:sp>
      <p:sp>
        <p:nvSpPr>
          <p:cNvPr id="1456" name="Google Shape;1456;p111"/>
          <p:cNvSpPr txBox="1"/>
          <p:nvPr/>
        </p:nvSpPr>
        <p:spPr>
          <a:xfrm>
            <a:off x="2538150" y="4011600"/>
            <a:ext cx="40677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hlink"/>
                </a:solidFill>
                <a:latin typeface="Calibri"/>
                <a:ea typeface="Calibri"/>
                <a:cs typeface="Calibri"/>
                <a:sym typeface="Calibri"/>
                <a:hlinkClick r:id="rId3"/>
              </a:rPr>
              <a:t>https://www.cnil.fr/fr/la-loi-informatique-et-libertes</a:t>
            </a:r>
            <a:endParaRPr b="1">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1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normes ISO</a:t>
            </a:r>
            <a:endParaRPr/>
          </a:p>
        </p:txBody>
      </p:sp>
      <p:sp>
        <p:nvSpPr>
          <p:cNvPr id="1462" name="Google Shape;1462;p112"/>
          <p:cNvSpPr txBox="1">
            <a:spLocks noGrp="1"/>
          </p:cNvSpPr>
          <p:nvPr>
            <p:ph type="body" idx="1"/>
          </p:nvPr>
        </p:nvSpPr>
        <p:spPr>
          <a:xfrm>
            <a:off x="819150" y="19907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De nombreuses organisations en France se conforment également aux normes ISO en matière de gestion de la sécurité de l'information, notamment ISO 27001, qui définit les exigences pour établir, mettre en œuvre, gérer et améliorer un système de gestion de la sécurité de l'information.</a:t>
            </a:r>
            <a:endParaRPr/>
          </a:p>
        </p:txBody>
      </p:sp>
      <p:sp>
        <p:nvSpPr>
          <p:cNvPr id="1463" name="Google Shape;1463;p112"/>
          <p:cNvSpPr txBox="1"/>
          <p:nvPr/>
        </p:nvSpPr>
        <p:spPr>
          <a:xfrm>
            <a:off x="3216150" y="3486750"/>
            <a:ext cx="27117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u="sng">
                <a:solidFill>
                  <a:schemeClr val="hlink"/>
                </a:solidFill>
                <a:latin typeface="Calibri"/>
                <a:ea typeface="Calibri"/>
                <a:cs typeface="Calibri"/>
                <a:sym typeface="Calibri"/>
                <a:hlinkClick r:id="rId3"/>
              </a:rPr>
              <a:t>La norme ISO 27001</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Les normes de l’ANSSI</a:t>
            </a:r>
            <a:endParaRPr/>
          </a:p>
        </p:txBody>
      </p:sp>
      <p:sp>
        <p:nvSpPr>
          <p:cNvPr id="1469" name="Google Shape;1469;p113"/>
          <p:cNvSpPr txBox="1">
            <a:spLocks noGrp="1"/>
          </p:cNvSpPr>
          <p:nvPr>
            <p:ph type="body" idx="1"/>
          </p:nvPr>
        </p:nvSpPr>
        <p:spPr>
          <a:xfrm>
            <a:off x="819150" y="19907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b="1"/>
              <a:t>Agence nationale de la sécurité des systèmes d'information</a:t>
            </a:r>
            <a:r>
              <a:rPr lang="fr"/>
              <a:t> (ANSSI) : L'ANSSI est l'autorité française chargée de la sécurité des systèmes d'information. Elle émet des recommandations et des bonnes pratiques en matière de cybersécurité pour les organisations publiques et privées.</a:t>
            </a:r>
            <a:endParaRPr/>
          </a:p>
        </p:txBody>
      </p:sp>
      <p:pic>
        <p:nvPicPr>
          <p:cNvPr id="1470" name="Google Shape;1470;p113"/>
          <p:cNvPicPr preferRelativeResize="0"/>
          <p:nvPr/>
        </p:nvPicPr>
        <p:blipFill>
          <a:blip r:embed="rId3">
            <a:alphaModFix/>
          </a:blip>
          <a:stretch>
            <a:fillRect/>
          </a:stretch>
        </p:blipFill>
        <p:spPr>
          <a:xfrm>
            <a:off x="3625813" y="2905275"/>
            <a:ext cx="1892381" cy="1893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La lutte contre la cybercriminalité</a:t>
            </a:r>
            <a:endParaRPr/>
          </a:p>
        </p:txBody>
      </p:sp>
      <p:sp>
        <p:nvSpPr>
          <p:cNvPr id="1476" name="Google Shape;1476;p11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La France a également adopté des lois pour lutter contre la cybercriminalité et garantir la sécurité des données, notamment en renforçant les pouvoirs d'enquête des autorités compétentes.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 au Big Data</a:t>
            </a:r>
            <a:endParaRPr/>
          </a:p>
        </p:txBody>
      </p:sp>
      <p:sp>
        <p:nvSpPr>
          <p:cNvPr id="1482" name="Google Shape;1482;p11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a:t>Le Big Data, littéralement "gros volume de données", est un terme qui fait référence à la gestion et à l'analyse de vastes ensembles de données qui dépassent les capacités des outils et des méthodes traditionnels de traitement de données.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Introduction</a:t>
            </a:r>
            <a:endParaRPr/>
          </a:p>
        </p:txBody>
      </p:sp>
      <p:sp>
        <p:nvSpPr>
          <p:cNvPr id="1488" name="Google Shape;1488;p116"/>
          <p:cNvSpPr txBox="1">
            <a:spLocks noGrp="1"/>
          </p:cNvSpPr>
          <p:nvPr>
            <p:ph type="body" idx="1"/>
          </p:nvPr>
        </p:nvSpPr>
        <p:spPr>
          <a:xfrm>
            <a:off x="1297500" y="1483575"/>
            <a:ext cx="7038900" cy="128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La capacité d’un ordinateur “classique” est de quelques TéraOctets (To) au mieux. </a:t>
            </a:r>
            <a:endParaRPr/>
          </a:p>
          <a:p>
            <a:pPr marL="0" lvl="0" indent="0" algn="l" rtl="0">
              <a:spcBef>
                <a:spcPts val="1200"/>
              </a:spcBef>
              <a:spcAft>
                <a:spcPts val="0"/>
              </a:spcAft>
              <a:buNone/>
            </a:pPr>
            <a:r>
              <a:rPr lang="fr"/>
              <a:t>Besoin de stockage dans le Big Data d’ exaoctets (Eo) </a:t>
            </a:r>
            <a:endParaRPr/>
          </a:p>
          <a:p>
            <a:pPr marL="0" lvl="0" indent="0" algn="l" rtl="0">
              <a:spcBef>
                <a:spcPts val="1200"/>
              </a:spcBef>
              <a:spcAft>
                <a:spcPts val="1200"/>
              </a:spcAft>
              <a:buNone/>
            </a:pPr>
            <a:r>
              <a:rPr lang="fr"/>
              <a:t>1 Exaoctet = 1024 Pétaoctets (Po)</a:t>
            </a:r>
            <a:endParaRPr/>
          </a:p>
        </p:txBody>
      </p:sp>
      <p:pic>
        <p:nvPicPr>
          <p:cNvPr id="1489" name="Google Shape;1489;p116"/>
          <p:cNvPicPr preferRelativeResize="0"/>
          <p:nvPr/>
        </p:nvPicPr>
        <p:blipFill>
          <a:blip r:embed="rId3">
            <a:alphaModFix/>
          </a:blip>
          <a:stretch>
            <a:fillRect/>
          </a:stretch>
        </p:blipFill>
        <p:spPr>
          <a:xfrm>
            <a:off x="2094600" y="2725700"/>
            <a:ext cx="5029899" cy="2137875"/>
          </a:xfrm>
          <a:prstGeom prst="rect">
            <a:avLst/>
          </a:prstGeom>
          <a:noFill/>
          <a:ln>
            <a:noFill/>
          </a:ln>
        </p:spPr>
      </p:pic>
      <p:sp>
        <p:nvSpPr>
          <p:cNvPr id="1490" name="Google Shape;1490;p116"/>
          <p:cNvSpPr/>
          <p:nvPr/>
        </p:nvSpPr>
        <p:spPr>
          <a:xfrm>
            <a:off x="6453025" y="2611975"/>
            <a:ext cx="1793100" cy="70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Lato"/>
                <a:ea typeface="Lato"/>
                <a:cs typeface="Lato"/>
                <a:sym typeface="Lato"/>
              </a:rPr>
              <a:t>NSA Utah Data Center ?</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pic>
        <p:nvPicPr>
          <p:cNvPr id="1495" name="Google Shape;1495;p117"/>
          <p:cNvPicPr preferRelativeResize="0"/>
          <p:nvPr/>
        </p:nvPicPr>
        <p:blipFill>
          <a:blip r:embed="rId3">
            <a:alphaModFix/>
          </a:blip>
          <a:stretch>
            <a:fillRect/>
          </a:stretch>
        </p:blipFill>
        <p:spPr>
          <a:xfrm>
            <a:off x="2663113" y="849650"/>
            <a:ext cx="3817776" cy="38177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1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Data Center de la NSA dans l’Utah</a:t>
            </a:r>
            <a:endParaRPr/>
          </a:p>
        </p:txBody>
      </p:sp>
      <p:pic>
        <p:nvPicPr>
          <p:cNvPr id="1501" name="Google Shape;1501;p118"/>
          <p:cNvPicPr preferRelativeResize="0"/>
          <p:nvPr/>
        </p:nvPicPr>
        <p:blipFill>
          <a:blip r:embed="rId3">
            <a:alphaModFix/>
          </a:blip>
          <a:stretch>
            <a:fillRect/>
          </a:stretch>
        </p:blipFill>
        <p:spPr>
          <a:xfrm>
            <a:off x="2168523" y="1543787"/>
            <a:ext cx="5014052" cy="3341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Qu’est ce que le Big Data ?</a:t>
            </a:r>
            <a:endParaRPr/>
          </a:p>
        </p:txBody>
      </p:sp>
      <p:sp>
        <p:nvSpPr>
          <p:cNvPr id="1507" name="Google Shape;1507;p119"/>
          <p:cNvSpPr txBox="1">
            <a:spLocks noGrp="1"/>
          </p:cNvSpPr>
          <p:nvPr>
            <p:ph type="body" idx="1"/>
          </p:nvPr>
        </p:nvSpPr>
        <p:spPr>
          <a:xfrm>
            <a:off x="819150" y="1990725"/>
            <a:ext cx="7505700" cy="156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Le Big Data se caractérise par les 3 "V" :</a:t>
            </a:r>
            <a:endParaRPr/>
          </a:p>
          <a:p>
            <a:pPr marL="0" lvl="0" indent="0" algn="l" rtl="0">
              <a:spcBef>
                <a:spcPts val="1200"/>
              </a:spcBef>
              <a:spcAft>
                <a:spcPts val="1200"/>
              </a:spcAft>
              <a:buNone/>
            </a:pPr>
            <a:r>
              <a:rPr lang="fr" b="1"/>
              <a:t>Volume :</a:t>
            </a:r>
            <a:r>
              <a:rPr lang="fr"/>
              <a:t> Les données générées aujourd'hui sont massives. Elles proviennent de sources diverses telles que les médias sociaux, les appareils connectés, les capteurs, les transactions en ligne, etc. Les volumes de données sont si importants qu'ils dépassent souvent la capacité de stockage et de traitement des systèmes traditionnels.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Qu’est ce que le Big Data ?</a:t>
            </a:r>
            <a:endParaRPr/>
          </a:p>
        </p:txBody>
      </p:sp>
      <p:sp>
        <p:nvSpPr>
          <p:cNvPr id="1513" name="Google Shape;1513;p12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b="1"/>
              <a:t>Vélocité :</a:t>
            </a:r>
            <a:r>
              <a:rPr lang="fr"/>
              <a:t> Les données sont générées à une vitesse étonnante. Les médias sociaux, par exemple, produisent constamment de nouvelles informations. Pour être utiles, les données doivent être traitées en temps réel ou presque en temps réel.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8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Créer un programme informatique</a:t>
            </a:r>
            <a:endParaRPr/>
          </a:p>
        </p:txBody>
      </p:sp>
      <p:sp>
        <p:nvSpPr>
          <p:cNvPr id="1190" name="Google Shape;1190;p85"/>
          <p:cNvSpPr/>
          <p:nvPr/>
        </p:nvSpPr>
        <p:spPr>
          <a:xfrm>
            <a:off x="574400" y="1690050"/>
            <a:ext cx="2390100" cy="881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IDE</a:t>
            </a:r>
            <a:endParaRPr>
              <a:latin typeface="Calibri"/>
              <a:ea typeface="Calibri"/>
              <a:cs typeface="Calibri"/>
              <a:sym typeface="Calibri"/>
            </a:endParaRPr>
          </a:p>
          <a:p>
            <a:pPr marL="0" lvl="0" indent="0" algn="ctr" rtl="0">
              <a:spcBef>
                <a:spcPts val="0"/>
              </a:spcBef>
              <a:spcAft>
                <a:spcPts val="0"/>
              </a:spcAft>
              <a:buNone/>
            </a:pPr>
            <a:r>
              <a:rPr lang="fr">
                <a:latin typeface="Calibri"/>
                <a:ea typeface="Calibri"/>
                <a:cs typeface="Calibri"/>
                <a:sym typeface="Calibri"/>
              </a:rPr>
              <a:t>“Integrated Development Environment”</a:t>
            </a:r>
            <a:endParaRPr>
              <a:latin typeface="Calibri"/>
              <a:ea typeface="Calibri"/>
              <a:cs typeface="Calibri"/>
              <a:sym typeface="Calibri"/>
            </a:endParaRPr>
          </a:p>
        </p:txBody>
      </p:sp>
      <p:sp>
        <p:nvSpPr>
          <p:cNvPr id="1191" name="Google Shape;1191;p85"/>
          <p:cNvSpPr/>
          <p:nvPr/>
        </p:nvSpPr>
        <p:spPr>
          <a:xfrm>
            <a:off x="5879075" y="1690050"/>
            <a:ext cx="2390100" cy="881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Langage de Programmation</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Qu’est ce que le Big Data ?</a:t>
            </a:r>
            <a:endParaRPr/>
          </a:p>
        </p:txBody>
      </p:sp>
      <p:sp>
        <p:nvSpPr>
          <p:cNvPr id="1519" name="Google Shape;1519;p12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b="1"/>
              <a:t>Variété : </a:t>
            </a:r>
            <a:r>
              <a:rPr lang="fr"/>
              <a:t>Les données ne se limitent pas aux simples chiffres. Elles peuvent prendre de nombreuses formes, notamment des textes, des images, des vidéos, des enregistrements audio, des données géospatiales, etc. Cette variété complexifie leur gestion et leur analyse.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Applications du Big Data</a:t>
            </a:r>
            <a:endParaRPr/>
          </a:p>
        </p:txBody>
      </p:sp>
      <p:sp>
        <p:nvSpPr>
          <p:cNvPr id="1525" name="Google Shape;1525;p1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fr"/>
              <a:t>Le Big Data trouve des applications dans de nombreux secteurs, notamment :</a:t>
            </a:r>
            <a:endParaRPr/>
          </a:p>
          <a:p>
            <a:pPr marL="0" lvl="0" indent="0" algn="l" rtl="0">
              <a:spcBef>
                <a:spcPts val="1200"/>
              </a:spcBef>
              <a:spcAft>
                <a:spcPts val="0"/>
              </a:spcAft>
              <a:buNone/>
            </a:pPr>
            <a:r>
              <a:rPr lang="fr" b="1"/>
              <a:t>Santé :</a:t>
            </a:r>
            <a:r>
              <a:rPr lang="fr"/>
              <a:t> Il peut être utilisé pour la recherche médicale, la détection précoce de maladies et la personnalisation des traitements.</a:t>
            </a:r>
            <a:endParaRPr/>
          </a:p>
          <a:p>
            <a:pPr marL="0" lvl="0" indent="0" algn="l" rtl="0">
              <a:spcBef>
                <a:spcPts val="1200"/>
              </a:spcBef>
              <a:spcAft>
                <a:spcPts val="0"/>
              </a:spcAft>
              <a:buNone/>
            </a:pPr>
            <a:r>
              <a:rPr lang="fr" b="1"/>
              <a:t>Marketing et publicité :</a:t>
            </a:r>
            <a:r>
              <a:rPr lang="fr"/>
              <a:t> Les entreprises l'utilisent pour cibler leurs campagnes publicitaires en fonction du comportement des consommateurs.</a:t>
            </a:r>
            <a:endParaRPr/>
          </a:p>
          <a:p>
            <a:pPr marL="0" lvl="0" indent="0" algn="l" rtl="0">
              <a:spcBef>
                <a:spcPts val="1200"/>
              </a:spcBef>
              <a:spcAft>
                <a:spcPts val="0"/>
              </a:spcAft>
              <a:buNone/>
            </a:pPr>
            <a:r>
              <a:rPr lang="fr" b="1"/>
              <a:t>Transport :</a:t>
            </a:r>
            <a:r>
              <a:rPr lang="fr"/>
              <a:t> Il peut améliorer la gestion du trafic, la maintenance préventive des véhicules, et faciliter le développement de véhicules autonomes.</a:t>
            </a:r>
            <a:endParaRPr/>
          </a:p>
          <a:p>
            <a:pPr marL="0" lvl="0" indent="0" algn="l" rtl="0">
              <a:spcBef>
                <a:spcPts val="1200"/>
              </a:spcBef>
              <a:spcAft>
                <a:spcPts val="1200"/>
              </a:spcAft>
              <a:buNone/>
            </a:pPr>
            <a:r>
              <a:rPr lang="fr" b="1"/>
              <a:t>Finance :</a:t>
            </a:r>
            <a:r>
              <a:rPr lang="fr"/>
              <a:t> Les banques et les institutions financières l'utilisent pour détecter la fraude, gérer les risques et prendre des décisions d'investissement.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Etudes de cas </a:t>
            </a:r>
            <a:endParaRPr/>
          </a:p>
        </p:txBody>
      </p:sp>
      <p:sp>
        <p:nvSpPr>
          <p:cNvPr id="1531" name="Google Shape;1531;p1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a:t>Sur Github !</a:t>
            </a:r>
            <a:endParaRPr/>
          </a:p>
          <a:p>
            <a:pPr marL="0" lvl="0" indent="0" algn="ctr" rtl="0">
              <a:spcBef>
                <a:spcPts val="1200"/>
              </a:spcBef>
              <a:spcAft>
                <a:spcPts val="0"/>
              </a:spcAft>
              <a:buNone/>
            </a:pPr>
            <a:endParaRPr/>
          </a:p>
          <a:p>
            <a:pPr marL="0" lvl="0" indent="0" algn="ctr" rtl="0">
              <a:spcBef>
                <a:spcPts val="1200"/>
              </a:spcBef>
              <a:spcAft>
                <a:spcPts val="1200"/>
              </a:spcAft>
              <a:buNone/>
            </a:pPr>
            <a:r>
              <a:rPr lang="fr" u="sng">
                <a:solidFill>
                  <a:schemeClr val="hlink"/>
                </a:solidFill>
                <a:hlinkClick r:id="rId3"/>
              </a:rPr>
              <a:t>https://github.com/Le-Minh-Phuc/GouvernanceIT</a:t>
            </a:r>
            <a:endParaRPr/>
          </a:p>
        </p:txBody>
      </p:sp>
      <p:pic>
        <p:nvPicPr>
          <p:cNvPr id="1532" name="Google Shape;1532;p123"/>
          <p:cNvPicPr preferRelativeResize="0"/>
          <p:nvPr/>
        </p:nvPicPr>
        <p:blipFill>
          <a:blip r:embed="rId4">
            <a:alphaModFix/>
          </a:blip>
          <a:stretch>
            <a:fillRect/>
          </a:stretch>
        </p:blipFill>
        <p:spPr>
          <a:xfrm>
            <a:off x="7160880" y="312025"/>
            <a:ext cx="1688269" cy="95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8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Créer un programme informatique</a:t>
            </a:r>
            <a:endParaRPr/>
          </a:p>
        </p:txBody>
      </p:sp>
      <p:sp>
        <p:nvSpPr>
          <p:cNvPr id="1197" name="Google Shape;1197;p86"/>
          <p:cNvSpPr/>
          <p:nvPr/>
        </p:nvSpPr>
        <p:spPr>
          <a:xfrm>
            <a:off x="3376950" y="1690050"/>
            <a:ext cx="2390100" cy="881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Langage de Programmation</a:t>
            </a:r>
            <a:endParaRPr>
              <a:latin typeface="Calibri"/>
              <a:ea typeface="Calibri"/>
              <a:cs typeface="Calibri"/>
              <a:sym typeface="Calibri"/>
            </a:endParaRPr>
          </a:p>
        </p:txBody>
      </p:sp>
      <p:pic>
        <p:nvPicPr>
          <p:cNvPr id="1198" name="Google Shape;1198;p86"/>
          <p:cNvPicPr preferRelativeResize="0"/>
          <p:nvPr/>
        </p:nvPicPr>
        <p:blipFill>
          <a:blip r:embed="rId3">
            <a:alphaModFix/>
          </a:blip>
          <a:stretch>
            <a:fillRect/>
          </a:stretch>
        </p:blipFill>
        <p:spPr>
          <a:xfrm>
            <a:off x="311027" y="3246625"/>
            <a:ext cx="643263" cy="710799"/>
          </a:xfrm>
          <a:prstGeom prst="rect">
            <a:avLst/>
          </a:prstGeom>
          <a:noFill/>
          <a:ln>
            <a:noFill/>
          </a:ln>
        </p:spPr>
      </p:pic>
      <p:pic>
        <p:nvPicPr>
          <p:cNvPr id="1199" name="Google Shape;1199;p86"/>
          <p:cNvPicPr preferRelativeResize="0"/>
          <p:nvPr/>
        </p:nvPicPr>
        <p:blipFill>
          <a:blip r:embed="rId4">
            <a:alphaModFix/>
          </a:blip>
          <a:stretch>
            <a:fillRect/>
          </a:stretch>
        </p:blipFill>
        <p:spPr>
          <a:xfrm>
            <a:off x="1197025" y="3240444"/>
            <a:ext cx="643275" cy="723168"/>
          </a:xfrm>
          <a:prstGeom prst="rect">
            <a:avLst/>
          </a:prstGeom>
          <a:noFill/>
          <a:ln>
            <a:noFill/>
          </a:ln>
        </p:spPr>
      </p:pic>
      <p:pic>
        <p:nvPicPr>
          <p:cNvPr id="1200" name="Google Shape;1200;p86"/>
          <p:cNvPicPr preferRelativeResize="0"/>
          <p:nvPr/>
        </p:nvPicPr>
        <p:blipFill>
          <a:blip r:embed="rId5">
            <a:alphaModFix/>
          </a:blip>
          <a:stretch>
            <a:fillRect/>
          </a:stretch>
        </p:blipFill>
        <p:spPr>
          <a:xfrm>
            <a:off x="2083023" y="3246627"/>
            <a:ext cx="1257078" cy="710801"/>
          </a:xfrm>
          <a:prstGeom prst="rect">
            <a:avLst/>
          </a:prstGeom>
          <a:noFill/>
          <a:ln>
            <a:noFill/>
          </a:ln>
        </p:spPr>
      </p:pic>
      <p:pic>
        <p:nvPicPr>
          <p:cNvPr id="1201" name="Google Shape;1201;p86"/>
          <p:cNvPicPr preferRelativeResize="0"/>
          <p:nvPr/>
        </p:nvPicPr>
        <p:blipFill>
          <a:blip r:embed="rId6">
            <a:alphaModFix/>
          </a:blip>
          <a:stretch>
            <a:fillRect/>
          </a:stretch>
        </p:blipFill>
        <p:spPr>
          <a:xfrm>
            <a:off x="3438178" y="3297626"/>
            <a:ext cx="761027" cy="761027"/>
          </a:xfrm>
          <a:prstGeom prst="rect">
            <a:avLst/>
          </a:prstGeom>
          <a:noFill/>
          <a:ln>
            <a:noFill/>
          </a:ln>
        </p:spPr>
      </p:pic>
      <p:pic>
        <p:nvPicPr>
          <p:cNvPr id="1202" name="Google Shape;1202;p86"/>
          <p:cNvPicPr preferRelativeResize="0"/>
          <p:nvPr/>
        </p:nvPicPr>
        <p:blipFill>
          <a:blip r:embed="rId7">
            <a:alphaModFix/>
          </a:blip>
          <a:stretch>
            <a:fillRect/>
          </a:stretch>
        </p:blipFill>
        <p:spPr>
          <a:xfrm>
            <a:off x="4379825" y="3297625"/>
            <a:ext cx="761025" cy="761025"/>
          </a:xfrm>
          <a:prstGeom prst="rect">
            <a:avLst/>
          </a:prstGeom>
          <a:noFill/>
          <a:ln>
            <a:noFill/>
          </a:ln>
        </p:spPr>
      </p:pic>
      <p:pic>
        <p:nvPicPr>
          <p:cNvPr id="1203" name="Google Shape;1203;p86"/>
          <p:cNvPicPr preferRelativeResize="0"/>
          <p:nvPr/>
        </p:nvPicPr>
        <p:blipFill>
          <a:blip r:embed="rId8">
            <a:alphaModFix/>
          </a:blip>
          <a:stretch>
            <a:fillRect/>
          </a:stretch>
        </p:blipFill>
        <p:spPr>
          <a:xfrm>
            <a:off x="5321476" y="3373740"/>
            <a:ext cx="1076700" cy="608801"/>
          </a:xfrm>
          <a:prstGeom prst="rect">
            <a:avLst/>
          </a:prstGeom>
          <a:noFill/>
          <a:ln>
            <a:noFill/>
          </a:ln>
        </p:spPr>
      </p:pic>
      <p:sp>
        <p:nvSpPr>
          <p:cNvPr id="1204" name="Google Shape;1204;p86"/>
          <p:cNvSpPr txBox="1"/>
          <p:nvPr/>
        </p:nvSpPr>
        <p:spPr>
          <a:xfrm>
            <a:off x="1789575" y="4344075"/>
            <a:ext cx="51447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200" u="sng">
                <a:solidFill>
                  <a:schemeClr val="hlink"/>
                </a:solidFill>
                <a:latin typeface="Calibri"/>
                <a:ea typeface="Calibri"/>
                <a:cs typeface="Calibri"/>
                <a:sym typeface="Calibri"/>
                <a:hlinkClick r:id="rId9"/>
              </a:rPr>
              <a:t>https://www.scriptol.fr/programmation/liste-langages-programmation.php</a:t>
            </a:r>
            <a:endParaRPr sz="1200">
              <a:latin typeface="Calibri"/>
              <a:ea typeface="Calibri"/>
              <a:cs typeface="Calibri"/>
              <a:sym typeface="Calibri"/>
            </a:endParaRPr>
          </a:p>
        </p:txBody>
      </p:sp>
      <p:pic>
        <p:nvPicPr>
          <p:cNvPr id="1205" name="Google Shape;1205;p86"/>
          <p:cNvPicPr preferRelativeResize="0"/>
          <p:nvPr/>
        </p:nvPicPr>
        <p:blipFill>
          <a:blip r:embed="rId10">
            <a:alphaModFix/>
          </a:blip>
          <a:stretch>
            <a:fillRect/>
          </a:stretch>
        </p:blipFill>
        <p:spPr>
          <a:xfrm>
            <a:off x="6507274" y="3466422"/>
            <a:ext cx="1372050" cy="423425"/>
          </a:xfrm>
          <a:prstGeom prst="rect">
            <a:avLst/>
          </a:prstGeom>
          <a:noFill/>
          <a:ln>
            <a:noFill/>
          </a:ln>
        </p:spPr>
      </p:pic>
      <p:pic>
        <p:nvPicPr>
          <p:cNvPr id="1206" name="Google Shape;1206;p86"/>
          <p:cNvPicPr preferRelativeResize="0"/>
          <p:nvPr/>
        </p:nvPicPr>
        <p:blipFill>
          <a:blip r:embed="rId11">
            <a:alphaModFix/>
          </a:blip>
          <a:stretch>
            <a:fillRect/>
          </a:stretch>
        </p:blipFill>
        <p:spPr>
          <a:xfrm>
            <a:off x="7988427" y="3307123"/>
            <a:ext cx="761025" cy="58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Les langages de programmation - le top 10</a:t>
            </a:r>
            <a:endParaRPr/>
          </a:p>
        </p:txBody>
      </p:sp>
      <p:pic>
        <p:nvPicPr>
          <p:cNvPr id="1212" name="Google Shape;1212;p87"/>
          <p:cNvPicPr preferRelativeResize="0"/>
          <p:nvPr/>
        </p:nvPicPr>
        <p:blipFill>
          <a:blip r:embed="rId3">
            <a:alphaModFix/>
          </a:blip>
          <a:stretch>
            <a:fillRect/>
          </a:stretch>
        </p:blipFill>
        <p:spPr>
          <a:xfrm>
            <a:off x="693725" y="1422350"/>
            <a:ext cx="7756551" cy="3439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8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Créer un programme informatique</a:t>
            </a:r>
            <a:endParaRPr/>
          </a:p>
        </p:txBody>
      </p:sp>
      <p:sp>
        <p:nvSpPr>
          <p:cNvPr id="1218" name="Google Shape;1218;p88"/>
          <p:cNvSpPr/>
          <p:nvPr/>
        </p:nvSpPr>
        <p:spPr>
          <a:xfrm>
            <a:off x="574400" y="1690050"/>
            <a:ext cx="5031900" cy="2785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alibri"/>
                <a:ea typeface="Calibri"/>
                <a:cs typeface="Calibri"/>
                <a:sym typeface="Calibri"/>
              </a:rPr>
              <a:t>IDE</a:t>
            </a:r>
            <a:endParaRPr>
              <a:latin typeface="Calibri"/>
              <a:ea typeface="Calibri"/>
              <a:cs typeface="Calibri"/>
              <a:sym typeface="Calibri"/>
            </a:endParaRPr>
          </a:p>
          <a:p>
            <a:pPr marL="0" lvl="0" indent="0" algn="ctr" rtl="0">
              <a:spcBef>
                <a:spcPts val="0"/>
              </a:spcBef>
              <a:spcAft>
                <a:spcPts val="0"/>
              </a:spcAft>
              <a:buNone/>
            </a:pPr>
            <a:r>
              <a:rPr lang="fr">
                <a:latin typeface="Calibri"/>
                <a:ea typeface="Calibri"/>
                <a:cs typeface="Calibri"/>
                <a:sym typeface="Calibri"/>
              </a:rPr>
              <a:t>“Integrated Development Environment”</a:t>
            </a:r>
            <a:endParaRPr>
              <a:latin typeface="Calibri"/>
              <a:ea typeface="Calibri"/>
              <a:cs typeface="Calibri"/>
              <a:sym typeface="Calibri"/>
            </a:endParaRPr>
          </a:p>
        </p:txBody>
      </p:sp>
      <p:sp>
        <p:nvSpPr>
          <p:cNvPr id="1219" name="Google Shape;1219;p88"/>
          <p:cNvSpPr/>
          <p:nvPr/>
        </p:nvSpPr>
        <p:spPr>
          <a:xfrm>
            <a:off x="1986450" y="2853450"/>
            <a:ext cx="2390100" cy="8817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Langage de Programmation</a:t>
            </a:r>
            <a:endParaRPr>
              <a:latin typeface="Calibri"/>
              <a:ea typeface="Calibri"/>
              <a:cs typeface="Calibri"/>
              <a:sym typeface="Calibri"/>
            </a:endParaRPr>
          </a:p>
        </p:txBody>
      </p:sp>
      <p:sp>
        <p:nvSpPr>
          <p:cNvPr id="1220" name="Google Shape;1220;p88"/>
          <p:cNvSpPr/>
          <p:nvPr/>
        </p:nvSpPr>
        <p:spPr>
          <a:xfrm>
            <a:off x="3629350" y="2462400"/>
            <a:ext cx="883500" cy="218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chemeClr val="dk1"/>
                </a:solidFill>
                <a:latin typeface="Calibri"/>
                <a:ea typeface="Calibri"/>
                <a:cs typeface="Calibri"/>
                <a:sym typeface="Calibri"/>
              </a:rPr>
              <a:t>Build</a:t>
            </a:r>
            <a:endParaRPr>
              <a:solidFill>
                <a:schemeClr val="dk1"/>
              </a:solidFill>
              <a:latin typeface="Calibri"/>
              <a:ea typeface="Calibri"/>
              <a:cs typeface="Calibri"/>
              <a:sym typeface="Calibri"/>
            </a:endParaRPr>
          </a:p>
        </p:txBody>
      </p:sp>
      <p:sp>
        <p:nvSpPr>
          <p:cNvPr id="1221" name="Google Shape;1221;p88"/>
          <p:cNvSpPr/>
          <p:nvPr/>
        </p:nvSpPr>
        <p:spPr>
          <a:xfrm>
            <a:off x="4617850" y="2462400"/>
            <a:ext cx="883500" cy="218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chemeClr val="dk1"/>
                </a:solidFill>
                <a:latin typeface="Calibri"/>
                <a:ea typeface="Calibri"/>
                <a:cs typeface="Calibri"/>
                <a:sym typeface="Calibri"/>
              </a:rPr>
              <a:t>Run</a:t>
            </a:r>
            <a:endParaRPr>
              <a:solidFill>
                <a:schemeClr val="dk1"/>
              </a:solidFill>
              <a:latin typeface="Calibri"/>
              <a:ea typeface="Calibri"/>
              <a:cs typeface="Calibri"/>
              <a:sym typeface="Calibri"/>
            </a:endParaRPr>
          </a:p>
        </p:txBody>
      </p:sp>
      <p:sp>
        <p:nvSpPr>
          <p:cNvPr id="1222" name="Google Shape;1222;p88"/>
          <p:cNvSpPr/>
          <p:nvPr/>
        </p:nvSpPr>
        <p:spPr>
          <a:xfrm>
            <a:off x="6122350" y="2681100"/>
            <a:ext cx="1347000" cy="358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Compilation</a:t>
            </a:r>
            <a:endParaRPr>
              <a:latin typeface="Calibri"/>
              <a:ea typeface="Calibri"/>
              <a:cs typeface="Calibri"/>
              <a:sym typeface="Calibri"/>
            </a:endParaRPr>
          </a:p>
        </p:txBody>
      </p:sp>
      <p:sp>
        <p:nvSpPr>
          <p:cNvPr id="1223" name="Google Shape;1223;p88"/>
          <p:cNvSpPr/>
          <p:nvPr/>
        </p:nvSpPr>
        <p:spPr>
          <a:xfrm>
            <a:off x="6122350" y="3139425"/>
            <a:ext cx="1347000" cy="358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Interprétation</a:t>
            </a:r>
            <a:endParaRPr>
              <a:latin typeface="Calibri"/>
              <a:ea typeface="Calibri"/>
              <a:cs typeface="Calibri"/>
              <a:sym typeface="Calibri"/>
            </a:endParaRPr>
          </a:p>
        </p:txBody>
      </p:sp>
      <p:sp>
        <p:nvSpPr>
          <p:cNvPr id="1224" name="Google Shape;1224;p88"/>
          <p:cNvSpPr/>
          <p:nvPr/>
        </p:nvSpPr>
        <p:spPr>
          <a:xfrm>
            <a:off x="6122350" y="3597750"/>
            <a:ext cx="1347000" cy="358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Exécution</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8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Créer un programme informatique</a:t>
            </a:r>
            <a:endParaRPr/>
          </a:p>
          <a:p>
            <a:pPr marL="0" lvl="0" indent="0" algn="l" rtl="0">
              <a:spcBef>
                <a:spcPts val="0"/>
              </a:spcBef>
              <a:spcAft>
                <a:spcPts val="0"/>
              </a:spcAft>
              <a:buNone/>
            </a:pPr>
            <a:r>
              <a:rPr lang="fr"/>
              <a:t>Les modes de programmation</a:t>
            </a:r>
            <a:endParaRPr/>
          </a:p>
        </p:txBody>
      </p:sp>
      <p:sp>
        <p:nvSpPr>
          <p:cNvPr id="1230" name="Google Shape;1230;p89"/>
          <p:cNvSpPr/>
          <p:nvPr/>
        </p:nvSpPr>
        <p:spPr>
          <a:xfrm>
            <a:off x="1454225" y="2003250"/>
            <a:ext cx="1941900" cy="568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Full Code</a:t>
            </a:r>
            <a:endParaRPr>
              <a:latin typeface="Calibri"/>
              <a:ea typeface="Calibri"/>
              <a:cs typeface="Calibri"/>
              <a:sym typeface="Calibri"/>
            </a:endParaRPr>
          </a:p>
        </p:txBody>
      </p:sp>
      <p:sp>
        <p:nvSpPr>
          <p:cNvPr id="1231" name="Google Shape;1231;p89"/>
          <p:cNvSpPr/>
          <p:nvPr/>
        </p:nvSpPr>
        <p:spPr>
          <a:xfrm>
            <a:off x="3601050" y="2003250"/>
            <a:ext cx="1941900" cy="568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Low Code</a:t>
            </a:r>
            <a:endParaRPr>
              <a:latin typeface="Calibri"/>
              <a:ea typeface="Calibri"/>
              <a:cs typeface="Calibri"/>
              <a:sym typeface="Calibri"/>
            </a:endParaRPr>
          </a:p>
        </p:txBody>
      </p:sp>
      <p:sp>
        <p:nvSpPr>
          <p:cNvPr id="1232" name="Google Shape;1232;p89"/>
          <p:cNvSpPr/>
          <p:nvPr/>
        </p:nvSpPr>
        <p:spPr>
          <a:xfrm>
            <a:off x="5747875" y="2003250"/>
            <a:ext cx="1941900" cy="568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No Code</a:t>
            </a:r>
            <a:endParaRPr>
              <a:latin typeface="Calibri"/>
              <a:ea typeface="Calibri"/>
              <a:cs typeface="Calibri"/>
              <a:sym typeface="Calibri"/>
            </a:endParaRPr>
          </a:p>
        </p:txBody>
      </p:sp>
      <p:sp>
        <p:nvSpPr>
          <p:cNvPr id="1233" name="Google Shape;1233;p89"/>
          <p:cNvSpPr/>
          <p:nvPr/>
        </p:nvSpPr>
        <p:spPr>
          <a:xfrm>
            <a:off x="1484825" y="2708225"/>
            <a:ext cx="1880700" cy="18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IDE + Code</a:t>
            </a:r>
            <a:endParaRPr>
              <a:latin typeface="Calibri"/>
              <a:ea typeface="Calibri"/>
              <a:cs typeface="Calibri"/>
              <a:sym typeface="Calibri"/>
            </a:endParaRPr>
          </a:p>
          <a:p>
            <a:pPr marL="0" lvl="0" indent="0" algn="ctr" rtl="0">
              <a:spcBef>
                <a:spcPts val="0"/>
              </a:spcBef>
              <a:spcAft>
                <a:spcPts val="0"/>
              </a:spcAft>
              <a:buNone/>
            </a:pPr>
            <a:r>
              <a:rPr lang="fr">
                <a:latin typeface="Calibri"/>
                <a:ea typeface="Calibri"/>
                <a:cs typeface="Calibri"/>
                <a:sym typeface="Calibri"/>
              </a:rPr>
              <a:t>“From Scratch”</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fr">
                <a:latin typeface="Calibri"/>
                <a:ea typeface="Calibri"/>
                <a:cs typeface="Calibri"/>
                <a:sym typeface="Calibri"/>
              </a:rPr>
              <a:t>Framework</a:t>
            </a:r>
            <a:endParaRPr>
              <a:latin typeface="Calibri"/>
              <a:ea typeface="Calibri"/>
              <a:cs typeface="Calibri"/>
              <a:sym typeface="Calibri"/>
            </a:endParaRPr>
          </a:p>
          <a:p>
            <a:pPr marL="0" lvl="0" indent="0" algn="ctr" rtl="0">
              <a:spcBef>
                <a:spcPts val="0"/>
              </a:spcBef>
              <a:spcAft>
                <a:spcPts val="0"/>
              </a:spcAft>
              <a:buNone/>
            </a:pPr>
            <a:r>
              <a:rPr lang="fr">
                <a:latin typeface="Calibri"/>
                <a:ea typeface="Calibri"/>
                <a:cs typeface="Calibri"/>
                <a:sym typeface="Calibri"/>
              </a:rPr>
              <a:t>(Bootstrap, Angular..)</a:t>
            </a:r>
            <a:endParaRPr>
              <a:latin typeface="Calibri"/>
              <a:ea typeface="Calibri"/>
              <a:cs typeface="Calibri"/>
              <a:sym typeface="Calibri"/>
            </a:endParaRPr>
          </a:p>
        </p:txBody>
      </p:sp>
      <p:sp>
        <p:nvSpPr>
          <p:cNvPr id="1234" name="Google Shape;1234;p89"/>
          <p:cNvSpPr/>
          <p:nvPr/>
        </p:nvSpPr>
        <p:spPr>
          <a:xfrm>
            <a:off x="3631650" y="2708225"/>
            <a:ext cx="1880700" cy="18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Microsoft Power Apps</a:t>
            </a:r>
            <a:endParaRPr>
              <a:latin typeface="Calibri"/>
              <a:ea typeface="Calibri"/>
              <a:cs typeface="Calibri"/>
              <a:sym typeface="Calibri"/>
            </a:endParaRPr>
          </a:p>
          <a:p>
            <a:pPr marL="0" lvl="0" indent="0" algn="ctr" rtl="0">
              <a:spcBef>
                <a:spcPts val="0"/>
              </a:spcBef>
              <a:spcAft>
                <a:spcPts val="0"/>
              </a:spcAft>
              <a:buNone/>
            </a:pPr>
            <a:r>
              <a:rPr lang="fr">
                <a:latin typeface="Calibri"/>
                <a:ea typeface="Calibri"/>
                <a:cs typeface="Calibri"/>
                <a:sym typeface="Calibri"/>
              </a:rPr>
              <a:t>Zoho Creator</a:t>
            </a:r>
            <a:endParaRPr>
              <a:latin typeface="Calibri"/>
              <a:ea typeface="Calibri"/>
              <a:cs typeface="Calibri"/>
              <a:sym typeface="Calibri"/>
            </a:endParaRPr>
          </a:p>
          <a:p>
            <a:pPr marL="0" lvl="0" indent="0" algn="ctr" rtl="0">
              <a:spcBef>
                <a:spcPts val="0"/>
              </a:spcBef>
              <a:spcAft>
                <a:spcPts val="0"/>
              </a:spcAft>
              <a:buNone/>
            </a:pPr>
            <a:r>
              <a:rPr lang="fr">
                <a:latin typeface="Calibri"/>
                <a:ea typeface="Calibri"/>
                <a:cs typeface="Calibri"/>
                <a:sym typeface="Calibri"/>
              </a:rPr>
              <a:t>Salesforce</a:t>
            </a:r>
            <a:endParaRPr>
              <a:latin typeface="Calibri"/>
              <a:ea typeface="Calibri"/>
              <a:cs typeface="Calibri"/>
              <a:sym typeface="Calibri"/>
            </a:endParaRPr>
          </a:p>
        </p:txBody>
      </p:sp>
      <p:sp>
        <p:nvSpPr>
          <p:cNvPr id="1235" name="Google Shape;1235;p89"/>
          <p:cNvSpPr/>
          <p:nvPr/>
        </p:nvSpPr>
        <p:spPr>
          <a:xfrm>
            <a:off x="5778475" y="2708225"/>
            <a:ext cx="1880700" cy="181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latin typeface="Calibri"/>
                <a:ea typeface="Calibri"/>
                <a:cs typeface="Calibri"/>
                <a:sym typeface="Calibri"/>
              </a:rPr>
              <a:t>Shopify</a:t>
            </a:r>
            <a:endParaRPr>
              <a:latin typeface="Calibri"/>
              <a:ea typeface="Calibri"/>
              <a:cs typeface="Calibri"/>
              <a:sym typeface="Calibri"/>
            </a:endParaRPr>
          </a:p>
          <a:p>
            <a:pPr marL="0" lvl="0" indent="0" algn="ctr" rtl="0">
              <a:spcBef>
                <a:spcPts val="0"/>
              </a:spcBef>
              <a:spcAft>
                <a:spcPts val="0"/>
              </a:spcAft>
              <a:buNone/>
            </a:pPr>
            <a:r>
              <a:rPr lang="fr">
                <a:latin typeface="Calibri"/>
                <a:ea typeface="Calibri"/>
                <a:cs typeface="Calibri"/>
                <a:sym typeface="Calibri"/>
              </a:rPr>
              <a:t>Squarespace</a:t>
            </a:r>
            <a:endParaRPr>
              <a:latin typeface="Calibri"/>
              <a:ea typeface="Calibri"/>
              <a:cs typeface="Calibri"/>
              <a:sym typeface="Calibri"/>
            </a:endParaRPr>
          </a:p>
          <a:p>
            <a:pPr marL="0" lvl="0" indent="0" algn="ctr" rtl="0">
              <a:spcBef>
                <a:spcPts val="0"/>
              </a:spcBef>
              <a:spcAft>
                <a:spcPts val="0"/>
              </a:spcAft>
              <a:buNone/>
            </a:pPr>
            <a:r>
              <a:rPr lang="fr">
                <a:latin typeface="Calibri"/>
                <a:ea typeface="Calibri"/>
                <a:cs typeface="Calibri"/>
                <a:sym typeface="Calibri"/>
              </a:rPr>
              <a:t>Wix</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90"/>
          <p:cNvSpPr/>
          <p:nvPr/>
        </p:nvSpPr>
        <p:spPr>
          <a:xfrm>
            <a:off x="724313" y="3082025"/>
            <a:ext cx="1717200" cy="6633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Données Industrielles</a:t>
            </a:r>
            <a:endParaRPr/>
          </a:p>
        </p:txBody>
      </p:sp>
      <p:sp>
        <p:nvSpPr>
          <p:cNvPr id="1241" name="Google Shape;1241;p90"/>
          <p:cNvSpPr txBox="1">
            <a:spLocks noGrp="1"/>
          </p:cNvSpPr>
          <p:nvPr>
            <p:ph type="title"/>
          </p:nvPr>
        </p:nvSpPr>
        <p:spPr>
          <a:xfrm>
            <a:off x="209550" y="2360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Rappel : Les processus liés aux données</a:t>
            </a:r>
            <a:endParaRPr/>
          </a:p>
        </p:txBody>
      </p:sp>
      <p:sp>
        <p:nvSpPr>
          <p:cNvPr id="1242" name="Google Shape;1242;p90"/>
          <p:cNvSpPr/>
          <p:nvPr/>
        </p:nvSpPr>
        <p:spPr>
          <a:xfrm>
            <a:off x="3153450" y="890000"/>
            <a:ext cx="2837100" cy="469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Collecte et gestion des données</a:t>
            </a:r>
            <a:endParaRPr/>
          </a:p>
        </p:txBody>
      </p:sp>
      <p:sp>
        <p:nvSpPr>
          <p:cNvPr id="1243" name="Google Shape;1243;p90"/>
          <p:cNvSpPr/>
          <p:nvPr/>
        </p:nvSpPr>
        <p:spPr>
          <a:xfrm>
            <a:off x="4190700" y="1683850"/>
            <a:ext cx="762600" cy="46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“Data”</a:t>
            </a:r>
            <a:endParaRPr/>
          </a:p>
        </p:txBody>
      </p:sp>
      <p:sp>
        <p:nvSpPr>
          <p:cNvPr id="1244" name="Google Shape;1244;p90"/>
          <p:cNvSpPr/>
          <p:nvPr/>
        </p:nvSpPr>
        <p:spPr>
          <a:xfrm>
            <a:off x="2717038" y="3082025"/>
            <a:ext cx="1717200" cy="6633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Données RH</a:t>
            </a:r>
            <a:endParaRPr/>
          </a:p>
        </p:txBody>
      </p:sp>
      <p:sp>
        <p:nvSpPr>
          <p:cNvPr id="1245" name="Google Shape;1245;p90"/>
          <p:cNvSpPr/>
          <p:nvPr/>
        </p:nvSpPr>
        <p:spPr>
          <a:xfrm>
            <a:off x="4709763" y="3082025"/>
            <a:ext cx="1717200" cy="6633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Données Commerciales</a:t>
            </a:r>
            <a:endParaRPr/>
          </a:p>
        </p:txBody>
      </p:sp>
      <p:sp>
        <p:nvSpPr>
          <p:cNvPr id="1246" name="Google Shape;1246;p90"/>
          <p:cNvSpPr/>
          <p:nvPr/>
        </p:nvSpPr>
        <p:spPr>
          <a:xfrm>
            <a:off x="6702488" y="3082025"/>
            <a:ext cx="1717200" cy="6633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Données Financières</a:t>
            </a:r>
            <a:endParaRPr/>
          </a:p>
        </p:txBody>
      </p:sp>
      <p:cxnSp>
        <p:nvCxnSpPr>
          <p:cNvPr id="1247" name="Google Shape;1247;p90"/>
          <p:cNvCxnSpPr>
            <a:stCxn id="1243" idx="2"/>
            <a:endCxn id="1240" idx="0"/>
          </p:cNvCxnSpPr>
          <p:nvPr/>
        </p:nvCxnSpPr>
        <p:spPr>
          <a:xfrm rot="5400000">
            <a:off x="2613000" y="1123150"/>
            <a:ext cx="928800" cy="2989200"/>
          </a:xfrm>
          <a:prstGeom prst="curvedConnector3">
            <a:avLst>
              <a:gd name="adj1" fmla="val 49993"/>
            </a:avLst>
          </a:prstGeom>
          <a:noFill/>
          <a:ln w="9525" cap="flat" cmpd="sng">
            <a:solidFill>
              <a:srgbClr val="FF0000"/>
            </a:solidFill>
            <a:prstDash val="dash"/>
            <a:round/>
            <a:headEnd type="none" w="med" len="med"/>
            <a:tailEnd type="stealth" w="med" len="med"/>
          </a:ln>
        </p:spPr>
      </p:cxnSp>
      <p:cxnSp>
        <p:nvCxnSpPr>
          <p:cNvPr id="1248" name="Google Shape;1248;p90"/>
          <p:cNvCxnSpPr>
            <a:stCxn id="1243" idx="2"/>
            <a:endCxn id="1244" idx="0"/>
          </p:cNvCxnSpPr>
          <p:nvPr/>
        </p:nvCxnSpPr>
        <p:spPr>
          <a:xfrm rot="5400000">
            <a:off x="3609450" y="2119600"/>
            <a:ext cx="928800" cy="996300"/>
          </a:xfrm>
          <a:prstGeom prst="curvedConnector3">
            <a:avLst>
              <a:gd name="adj1" fmla="val 49993"/>
            </a:avLst>
          </a:prstGeom>
          <a:noFill/>
          <a:ln w="9525" cap="flat" cmpd="sng">
            <a:solidFill>
              <a:srgbClr val="FF0000"/>
            </a:solidFill>
            <a:prstDash val="dash"/>
            <a:round/>
            <a:headEnd type="none" w="med" len="med"/>
            <a:tailEnd type="stealth" w="med" len="med"/>
          </a:ln>
        </p:spPr>
      </p:cxnSp>
      <p:cxnSp>
        <p:nvCxnSpPr>
          <p:cNvPr id="1249" name="Google Shape;1249;p90"/>
          <p:cNvCxnSpPr>
            <a:stCxn id="1243" idx="2"/>
            <a:endCxn id="1245" idx="0"/>
          </p:cNvCxnSpPr>
          <p:nvPr/>
        </p:nvCxnSpPr>
        <p:spPr>
          <a:xfrm rot="-5400000" flipH="1">
            <a:off x="4605750" y="2119600"/>
            <a:ext cx="928800" cy="996300"/>
          </a:xfrm>
          <a:prstGeom prst="curvedConnector3">
            <a:avLst>
              <a:gd name="adj1" fmla="val 49993"/>
            </a:avLst>
          </a:prstGeom>
          <a:noFill/>
          <a:ln w="9525" cap="flat" cmpd="sng">
            <a:solidFill>
              <a:srgbClr val="FF0000"/>
            </a:solidFill>
            <a:prstDash val="dash"/>
            <a:round/>
            <a:headEnd type="none" w="med" len="med"/>
            <a:tailEnd type="stealth" w="med" len="med"/>
          </a:ln>
        </p:spPr>
      </p:cxnSp>
      <p:cxnSp>
        <p:nvCxnSpPr>
          <p:cNvPr id="1250" name="Google Shape;1250;p90"/>
          <p:cNvCxnSpPr>
            <a:stCxn id="1243" idx="2"/>
            <a:endCxn id="1246" idx="0"/>
          </p:cNvCxnSpPr>
          <p:nvPr/>
        </p:nvCxnSpPr>
        <p:spPr>
          <a:xfrm rot="-5400000" flipH="1">
            <a:off x="5602200" y="1123150"/>
            <a:ext cx="928800" cy="2989200"/>
          </a:xfrm>
          <a:prstGeom prst="curvedConnector3">
            <a:avLst>
              <a:gd name="adj1" fmla="val 49993"/>
            </a:avLst>
          </a:prstGeom>
          <a:noFill/>
          <a:ln w="9525" cap="flat" cmpd="sng">
            <a:solidFill>
              <a:srgbClr val="FF0000"/>
            </a:solidFill>
            <a:prstDash val="dash"/>
            <a:round/>
            <a:headEnd type="none" w="med" len="med"/>
            <a:tailEnd type="stealth" w="med" len="med"/>
          </a:ln>
        </p:spPr>
      </p:cxnSp>
      <p:sp>
        <p:nvSpPr>
          <p:cNvPr id="1251" name="Google Shape;1251;p90"/>
          <p:cNvSpPr txBox="1"/>
          <p:nvPr/>
        </p:nvSpPr>
        <p:spPr>
          <a:xfrm>
            <a:off x="3139350" y="4459725"/>
            <a:ext cx="286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latin typeface="Calibri"/>
                <a:ea typeface="Calibri"/>
                <a:cs typeface="Calibri"/>
                <a:sym typeface="Calibri"/>
              </a:rPr>
              <a:t>Et plus encore…</a:t>
            </a:r>
            <a:endParaRPr>
              <a:latin typeface="Calibri"/>
              <a:ea typeface="Calibri"/>
              <a:cs typeface="Calibri"/>
              <a:sym typeface="Calibri"/>
            </a:endParaRPr>
          </a:p>
        </p:txBody>
      </p:sp>
      <p:sp>
        <p:nvSpPr>
          <p:cNvPr id="1252" name="Google Shape;1252;p90"/>
          <p:cNvSpPr txBox="1"/>
          <p:nvPr/>
        </p:nvSpPr>
        <p:spPr>
          <a:xfrm>
            <a:off x="3628050" y="2571750"/>
            <a:ext cx="1887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b="1">
                <a:solidFill>
                  <a:srgbClr val="FF0000"/>
                </a:solidFill>
                <a:latin typeface="Calibri"/>
                <a:ea typeface="Calibri"/>
                <a:cs typeface="Calibri"/>
                <a:sym typeface="Calibri"/>
              </a:rPr>
              <a:t>Catégorisation</a:t>
            </a:r>
            <a:endParaRPr b="1">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2107</Words>
  <Application>Microsoft Office PowerPoint</Application>
  <PresentationFormat>Affichage à l'écran (16:9)</PresentationFormat>
  <Paragraphs>183</Paragraphs>
  <Slides>42</Slides>
  <Notes>42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42</vt:i4>
      </vt:variant>
    </vt:vector>
  </HeadingPairs>
  <TitlesOfParts>
    <vt:vector size="47" baseType="lpstr">
      <vt:lpstr>Lato</vt:lpstr>
      <vt:lpstr>Nunito</vt:lpstr>
      <vt:lpstr>Calibri</vt:lpstr>
      <vt:lpstr>Arial</vt:lpstr>
      <vt:lpstr>Shift</vt:lpstr>
      <vt:lpstr>Cours 2 : La donnée</vt:lpstr>
      <vt:lpstr>Introduction : Retour sur vos questions </vt:lpstr>
      <vt:lpstr>Introduction : Retour sur vos questions </vt:lpstr>
      <vt:lpstr>Créer un programme informatique</vt:lpstr>
      <vt:lpstr>Créer un programme informatique</vt:lpstr>
      <vt:lpstr>Les langages de programmation - le top 10</vt:lpstr>
      <vt:lpstr>Créer un programme informatique</vt:lpstr>
      <vt:lpstr>Créer un programme informatique Les modes de programmation</vt:lpstr>
      <vt:lpstr>Rappel : Les processus liés aux données</vt:lpstr>
      <vt:lpstr>Rappel : Les processus liés aux données</vt:lpstr>
      <vt:lpstr>Les sources de données et leur transformation</vt:lpstr>
      <vt:lpstr>La gouvernance des données</vt:lpstr>
      <vt:lpstr>Présentation PowerPoint</vt:lpstr>
      <vt:lpstr>Gouvernance des données Définition des responsabilités</vt:lpstr>
      <vt:lpstr>Gouvernance des données : Politiques et normes</vt:lpstr>
      <vt:lpstr>Gouvernance des données : Qualité des données</vt:lpstr>
      <vt:lpstr>Sécurité des données </vt:lpstr>
      <vt:lpstr>Conformité légale et réglementaire</vt:lpstr>
      <vt:lpstr>Gestion du cycle de vie des données</vt:lpstr>
      <vt:lpstr>Communication et sensibilisation</vt:lpstr>
      <vt:lpstr>Technologie et outils</vt:lpstr>
      <vt:lpstr>Les normes européennes et françaises en matière de gestion de données </vt:lpstr>
      <vt:lpstr>Les normes européennes : Le RGPD</vt:lpstr>
      <vt:lpstr>Les directives NIS</vt:lpstr>
      <vt:lpstr>Le Data Governance Act</vt:lpstr>
      <vt:lpstr>Le Data Governance Act</vt:lpstr>
      <vt:lpstr>Le Data Governance Act</vt:lpstr>
      <vt:lpstr>Le Data Act (Le règlement sur les données)</vt:lpstr>
      <vt:lpstr>Le Data Act</vt:lpstr>
      <vt:lpstr>Les normes françaises :  La loi informatique et libertés</vt:lpstr>
      <vt:lpstr>Les normes ISO</vt:lpstr>
      <vt:lpstr>Les normes de l’ANSSI</vt:lpstr>
      <vt:lpstr>La lutte contre la cybercriminalité</vt:lpstr>
      <vt:lpstr>Introduction au Big Data</vt:lpstr>
      <vt:lpstr>Introduction</vt:lpstr>
      <vt:lpstr>Présentation PowerPoint</vt:lpstr>
      <vt:lpstr>Le Data Center de la NSA dans l’Utah</vt:lpstr>
      <vt:lpstr>Qu’est ce que le Big Data ?</vt:lpstr>
      <vt:lpstr>Qu’est ce que le Big Data ?</vt:lpstr>
      <vt:lpstr>Qu’est ce que le Big Data ?</vt:lpstr>
      <vt:lpstr>Applications du Big Data</vt:lpstr>
      <vt:lpstr>Etudes de cas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2 : La donnée</dc:title>
  <cp:lastModifiedBy>Yann FORNIER</cp:lastModifiedBy>
  <cp:revision>1</cp:revision>
  <dcterms:modified xsi:type="dcterms:W3CDTF">2023-11-13T13:42:23Z</dcterms:modified>
</cp:coreProperties>
</file>